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61"/>
  </p:notesMasterIdLst>
  <p:sldIdLst>
    <p:sldId id="467" r:id="rId2"/>
    <p:sldId id="399" r:id="rId3"/>
    <p:sldId id="455" r:id="rId4"/>
    <p:sldId id="351" r:id="rId5"/>
    <p:sldId id="397" r:id="rId6"/>
    <p:sldId id="346" r:id="rId7"/>
    <p:sldId id="363" r:id="rId8"/>
    <p:sldId id="272" r:id="rId9"/>
    <p:sldId id="468" r:id="rId10"/>
    <p:sldId id="400" r:id="rId11"/>
    <p:sldId id="371" r:id="rId12"/>
    <p:sldId id="315" r:id="rId13"/>
    <p:sldId id="431" r:id="rId14"/>
    <p:sldId id="402" r:id="rId15"/>
    <p:sldId id="423" r:id="rId16"/>
    <p:sldId id="464" r:id="rId17"/>
    <p:sldId id="401" r:id="rId18"/>
    <p:sldId id="435" r:id="rId19"/>
    <p:sldId id="405" r:id="rId20"/>
    <p:sldId id="443" r:id="rId21"/>
    <p:sldId id="460" r:id="rId22"/>
    <p:sldId id="461" r:id="rId23"/>
    <p:sldId id="424" r:id="rId24"/>
    <p:sldId id="409" r:id="rId25"/>
    <p:sldId id="448" r:id="rId26"/>
    <p:sldId id="462" r:id="rId27"/>
    <p:sldId id="469" r:id="rId28"/>
    <p:sldId id="473" r:id="rId29"/>
    <p:sldId id="470" r:id="rId30"/>
    <p:sldId id="277" r:id="rId31"/>
    <p:sldId id="454" r:id="rId32"/>
    <p:sldId id="354" r:id="rId33"/>
    <p:sldId id="437" r:id="rId34"/>
    <p:sldId id="452" r:id="rId35"/>
    <p:sldId id="453" r:id="rId36"/>
    <p:sldId id="456" r:id="rId37"/>
    <p:sldId id="411" r:id="rId38"/>
    <p:sldId id="412" r:id="rId39"/>
    <p:sldId id="421" r:id="rId40"/>
    <p:sldId id="413" r:id="rId41"/>
    <p:sldId id="414" r:id="rId42"/>
    <p:sldId id="415" r:id="rId43"/>
    <p:sldId id="416" r:id="rId44"/>
    <p:sldId id="418" r:id="rId45"/>
    <p:sldId id="419" r:id="rId46"/>
    <p:sldId id="420" r:id="rId47"/>
    <p:sldId id="422" r:id="rId48"/>
    <p:sldId id="439" r:id="rId49"/>
    <p:sldId id="457" r:id="rId50"/>
    <p:sldId id="440" r:id="rId51"/>
    <p:sldId id="441" r:id="rId52"/>
    <p:sldId id="425" r:id="rId53"/>
    <p:sldId id="444" r:id="rId54"/>
    <p:sldId id="446" r:id="rId55"/>
    <p:sldId id="447" r:id="rId56"/>
    <p:sldId id="449" r:id="rId57"/>
    <p:sldId id="450" r:id="rId58"/>
    <p:sldId id="463" r:id="rId59"/>
    <p:sldId id="451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A0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691" autoAdjust="0"/>
    <p:restoredTop sz="70108" autoAdjust="0"/>
  </p:normalViewPr>
  <p:slideViewPr>
    <p:cSldViewPr>
      <p:cViewPr>
        <p:scale>
          <a:sx n="60" d="100"/>
          <a:sy n="60" d="100"/>
        </p:scale>
        <p:origin x="-1728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02"/>
    </p:cViewPr>
  </p:outlineViewPr>
  <p:notesTextViewPr>
    <p:cViewPr>
      <p:scale>
        <a:sx n="100" d="100"/>
        <a:sy n="100" d="100"/>
      </p:scale>
      <p:origin x="0" y="132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794" y="12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66094-9344-4048-95D6-96AB7C771904}" type="datetimeFigureOut">
              <a:rPr lang="en-US" smtClean="0"/>
              <a:pPr/>
              <a:t>3/12/2015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17E9C-4E8E-4BDF-98C3-D1DFFA81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</a:t>
            </a:r>
            <a:r>
              <a:rPr lang="en-US" dirty="0" err="1" smtClean="0"/>
              <a:t>ive</a:t>
            </a:r>
            <a:r>
              <a:rPr lang="en-US" dirty="0" smtClean="0"/>
              <a:t> been working during my time</a:t>
            </a:r>
            <a:r>
              <a:rPr lang="en-US" baseline="0" dirty="0" smtClean="0"/>
              <a:t> here as a graduate student</a:t>
            </a:r>
          </a:p>
          <a:p>
            <a:r>
              <a:rPr lang="en-US" baseline="0" dirty="0" smtClean="0"/>
              <a:t>When I first started working on it, it was just a cool idea my advisors had</a:t>
            </a:r>
          </a:p>
          <a:p>
            <a:r>
              <a:rPr lang="en-US" baseline="0" dirty="0" smtClean="0"/>
              <a:t>Didn’t know if </a:t>
            </a:r>
            <a:r>
              <a:rPr lang="en-US" baseline="0" dirty="0" err="1" smtClean="0"/>
              <a:t>if</a:t>
            </a:r>
            <a:r>
              <a:rPr lang="en-US" baseline="0" dirty="0" smtClean="0"/>
              <a:t> would even work</a:t>
            </a:r>
          </a:p>
          <a:p>
            <a:r>
              <a:rPr lang="en-US" baseline="0" dirty="0" smtClean="0"/>
              <a:t>Today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showing the progress we have made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SLIDE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Before we can characterize;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First Determine if  organizational patterns </a:t>
            </a:r>
            <a:r>
              <a:rPr lang="en-US" sz="2000" b="1" baseline="0" dirty="0" smtClean="0">
                <a:solidFill>
                  <a:schemeClr val="bg1"/>
                </a:solidFill>
              </a:rPr>
              <a:t>similar throughout individual </a:t>
            </a:r>
            <a:r>
              <a:rPr lang="en-US" sz="2000" baseline="0" dirty="0" smtClean="0">
                <a:solidFill>
                  <a:schemeClr val="bg1"/>
                </a:solidFill>
              </a:rPr>
              <a:t>thymus </a:t>
            </a:r>
            <a:r>
              <a:rPr lang="en-US" sz="2000" b="1" baseline="0" dirty="0" smtClean="0">
                <a:solidFill>
                  <a:schemeClr val="bg1"/>
                </a:solidFill>
              </a:rPr>
              <a:t>and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="1" baseline="0" dirty="0" smtClean="0">
                <a:solidFill>
                  <a:schemeClr val="bg1"/>
                </a:solidFill>
              </a:rPr>
              <a:t> WT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thym</a:t>
            </a:r>
            <a:r>
              <a:rPr lang="en-US" sz="2000" baseline="0" dirty="0" err="1" smtClean="0">
                <a:solidFill>
                  <a:schemeClr val="bg1"/>
                </a:solidFill>
              </a:rPr>
              <a:t>ii</a:t>
            </a:r>
            <a:r>
              <a:rPr lang="en-US" sz="2000" baseline="0" dirty="0" smtClean="0">
                <a:solidFill>
                  <a:schemeClr val="bg1"/>
                </a:solidFill>
              </a:rPr>
              <a:t> samples of </a:t>
            </a:r>
            <a:r>
              <a:rPr lang="en-US" sz="2000" b="1" baseline="0" dirty="0" smtClean="0">
                <a:solidFill>
                  <a:schemeClr val="bg1"/>
                </a:solidFill>
              </a:rPr>
              <a:t>same genotype and age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If they are-develop a general model to characterize this organization that can use for comparisons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Determine this through the use of K means clustering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K-means clustering is a </a:t>
            </a:r>
            <a:r>
              <a:rPr lang="en-US" sz="1200" b="1" dirty="0" smtClean="0">
                <a:solidFill>
                  <a:schemeClr val="bg2"/>
                </a:solidFill>
              </a:rPr>
              <a:t>data mining</a:t>
            </a:r>
            <a:r>
              <a:rPr lang="en-US" sz="1200" b="1" baseline="0" dirty="0" smtClean="0">
                <a:solidFill>
                  <a:schemeClr val="bg2"/>
                </a:solidFill>
              </a:rPr>
              <a:t> technique </a:t>
            </a:r>
            <a:r>
              <a:rPr lang="en-US" sz="1200" baseline="0" dirty="0" smtClean="0">
                <a:solidFill>
                  <a:schemeClr val="bg2"/>
                </a:solidFill>
              </a:rPr>
              <a:t>that uses an</a:t>
            </a:r>
            <a:r>
              <a:rPr lang="en-US" sz="1200" dirty="0" smtClean="0">
                <a:solidFill>
                  <a:schemeClr val="bg2"/>
                </a:solidFill>
              </a:rPr>
              <a:t> algorithm to cluster observations with observations they are most similar</a:t>
            </a:r>
            <a:r>
              <a:rPr lang="en-US" sz="1200" baseline="0" dirty="0" smtClean="0">
                <a:solidFill>
                  <a:schemeClr val="bg2"/>
                </a:solidFill>
              </a:rPr>
              <a:t> to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 The algorithm clusters observations into k groups, where k is provided as an </a:t>
            </a:r>
            <a:r>
              <a:rPr lang="en-US" sz="1200" b="1" dirty="0" smtClean="0">
                <a:solidFill>
                  <a:schemeClr val="bg2"/>
                </a:solidFill>
              </a:rPr>
              <a:t>input</a:t>
            </a:r>
            <a:r>
              <a:rPr lang="en-US" sz="1200" dirty="0" smtClean="0">
                <a:solidFill>
                  <a:schemeClr val="bg2"/>
                </a:solidFill>
              </a:rPr>
              <a:t> parameter.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2"/>
                </a:solidFill>
              </a:rPr>
              <a:t>GENERAL overview of how</a:t>
            </a:r>
            <a:r>
              <a:rPr lang="en-US" sz="1200" baseline="0" dirty="0" smtClean="0">
                <a:solidFill>
                  <a:schemeClr val="bg2"/>
                </a:solidFill>
              </a:rPr>
              <a:t> </a:t>
            </a:r>
            <a:r>
              <a:rPr lang="en-US" sz="1200" baseline="0" dirty="0" err="1" smtClean="0">
                <a:solidFill>
                  <a:schemeClr val="bg2"/>
                </a:solidFill>
              </a:rPr>
              <a:t>Kmeans</a:t>
            </a:r>
            <a:r>
              <a:rPr lang="en-US" sz="1200" baseline="0" dirty="0" smtClean="0">
                <a:solidFill>
                  <a:schemeClr val="bg2"/>
                </a:solidFill>
              </a:rPr>
              <a:t> works</a:t>
            </a: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GO OVER IMAGE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Minimize difference within a cluster and maximize difference between</a:t>
            </a:r>
          </a:p>
          <a:p>
            <a:endParaRPr lang="en-US" dirty="0" smtClean="0"/>
          </a:p>
          <a:p>
            <a:r>
              <a:rPr lang="en-US" dirty="0" smtClean="0"/>
              <a:t>WE CHOSE TO USE K MEANS AS OPPOSED TO OTHER CLUSTERING METHODS BECAUSE:</a:t>
            </a:r>
          </a:p>
          <a:p>
            <a:r>
              <a:rPr lang="en-US" dirty="0" smtClean="0"/>
              <a:t>	CAN CHOOSE</a:t>
            </a:r>
            <a:r>
              <a:rPr lang="en-US" baseline="0" dirty="0" smtClean="0"/>
              <a:t> DIFFERENT CLUSTER VALUES, identify cryptic info (manipulate K)</a:t>
            </a:r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Apply</a:t>
            </a:r>
            <a:r>
              <a:rPr lang="en-US" baseline="0" dirty="0" smtClean="0">
                <a:solidFill>
                  <a:schemeClr val="bg1"/>
                </a:solidFill>
              </a:rPr>
              <a:t> K means clustering to our dataset that contains cell type, abundance, and location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dirty="0" smtClean="0">
                <a:solidFill>
                  <a:schemeClr val="bg1"/>
                </a:solidFill>
              </a:rPr>
              <a:t>REASON</a:t>
            </a:r>
            <a:r>
              <a:rPr lang="en-US" b="1" baseline="0" dirty="0" smtClean="0">
                <a:solidFill>
                  <a:schemeClr val="bg1"/>
                </a:solidFill>
              </a:rPr>
              <a:t> TO USE: </a:t>
            </a:r>
            <a:r>
              <a:rPr lang="en-US" b="0" baseline="0" dirty="0" smtClean="0">
                <a:solidFill>
                  <a:schemeClr val="bg1"/>
                </a:solidFill>
              </a:rPr>
              <a:t>K means will do this by </a:t>
            </a:r>
            <a:r>
              <a:rPr lang="en-US" b="1" baseline="0" dirty="0" smtClean="0">
                <a:solidFill>
                  <a:schemeClr val="bg1"/>
                </a:solidFill>
              </a:rPr>
              <a:t>detecting GEOGRAPHICAL regions of COMPOSITIONAL similarity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="1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baseline="0" dirty="0" smtClean="0">
                <a:solidFill>
                  <a:schemeClr val="bg1"/>
                </a:solidFill>
              </a:rPr>
              <a:t>Compare to previously identified regions; determine if patterns similar within and between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showing where clusters formed on individual thymus section (we have multiple sections); compared to real sections stained with antibodies</a:t>
            </a:r>
          </a:p>
          <a:p>
            <a:endParaRPr lang="en-US" dirty="0" smtClean="0"/>
          </a:p>
          <a:p>
            <a:r>
              <a:rPr lang="en-US" dirty="0" smtClean="0"/>
              <a:t>Describe K and colors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Initially</a:t>
            </a:r>
            <a:r>
              <a:rPr lang="en-US" baseline="0" dirty="0" smtClean="0"/>
              <a:t> </a:t>
            </a:r>
            <a:r>
              <a:rPr lang="en-US" b="1" baseline="0" dirty="0" smtClean="0"/>
              <a:t>started </a:t>
            </a:r>
            <a:r>
              <a:rPr lang="en-US" baseline="0" dirty="0" smtClean="0"/>
              <a:t>with </a:t>
            </a:r>
            <a:r>
              <a:rPr lang="en-US" dirty="0" smtClean="0"/>
              <a:t>K=3, medulla and cortex; expected </a:t>
            </a:r>
            <a:r>
              <a:rPr lang="en-US" dirty="0" err="1" smtClean="0"/>
              <a:t>bc</a:t>
            </a:r>
            <a:r>
              <a:rPr lang="en-US" dirty="0" smtClean="0"/>
              <a:t> we</a:t>
            </a:r>
            <a:r>
              <a:rPr lang="en-US" baseline="0" dirty="0" smtClean="0"/>
              <a:t> have antibodies for these regions</a:t>
            </a:r>
          </a:p>
          <a:p>
            <a:endParaRPr lang="en-US" dirty="0" smtClean="0"/>
          </a:p>
          <a:p>
            <a:r>
              <a:rPr lang="en-US" dirty="0" smtClean="0"/>
              <a:t>However, Don’t have antibodies</a:t>
            </a:r>
            <a:r>
              <a:rPr lang="en-US" baseline="0" dirty="0" smtClean="0"/>
              <a:t> specific </a:t>
            </a:r>
            <a:r>
              <a:rPr lang="en-US" b="1" baseline="0" dirty="0" smtClean="0"/>
              <a:t>for CMJ or </a:t>
            </a:r>
            <a:r>
              <a:rPr lang="en-US" b="1" baseline="0" dirty="0" err="1" smtClean="0"/>
              <a:t>Subcap</a:t>
            </a:r>
            <a:r>
              <a:rPr lang="en-US" baseline="0" dirty="0" smtClean="0"/>
              <a:t>? If increase k, can we reproduce? Identify new info?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K=4 Subdivision of medulla, CMJ? K=5, more clustering in medulla, Increase more-clusters everywhere</a:t>
            </a:r>
          </a:p>
          <a:p>
            <a:r>
              <a:rPr lang="en-US" baseline="0" dirty="0" smtClean="0"/>
              <a:t>Proceed with develop methods, go back; Interested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clusters in K=4,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step: Figure out how </a:t>
            </a:r>
            <a:r>
              <a:rPr lang="en-US" b="1" dirty="0" smtClean="0"/>
              <a:t>clustering is being done</a:t>
            </a:r>
            <a:r>
              <a:rPr lang="en-US" dirty="0" smtClean="0"/>
              <a:t>? What </a:t>
            </a:r>
            <a:r>
              <a:rPr lang="en-US" b="1" dirty="0" smtClean="0"/>
              <a:t>info is</a:t>
            </a:r>
            <a:r>
              <a:rPr lang="en-US" b="1" baseline="0" dirty="0" smtClean="0"/>
              <a:t> in each cluster</a:t>
            </a:r>
            <a:endParaRPr lang="en-US" dirty="0" smtClean="0"/>
          </a:p>
          <a:p>
            <a:r>
              <a:rPr lang="en-US" dirty="0" smtClean="0"/>
              <a:t>Produced </a:t>
            </a:r>
            <a:r>
              <a:rPr lang="en-US" b="1" dirty="0" smtClean="0"/>
              <a:t>graphs</a:t>
            </a:r>
            <a:r>
              <a:rPr lang="en-US" dirty="0" smtClean="0"/>
              <a:t> showing </a:t>
            </a:r>
            <a:r>
              <a:rPr lang="en-US" b="1" dirty="0" smtClean="0"/>
              <a:t>the AMOUNT OF CELL</a:t>
            </a:r>
            <a:r>
              <a:rPr lang="en-US" b="1" baseline="0" dirty="0" smtClean="0"/>
              <a:t> TYPE PER CLUSTER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General idea of what cell types are</a:t>
            </a:r>
            <a:r>
              <a:rPr lang="en-US" baseline="0" dirty="0" smtClean="0"/>
              <a:t> driving this clustering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Blue-ABUNDANCE of SEVERAL CELL TYPES throughout this cluster-cell types correspond to the cortex</a:t>
            </a:r>
          </a:p>
          <a:p>
            <a:r>
              <a:rPr lang="en-US" baseline="0" dirty="0" smtClean="0"/>
              <a:t>Draw attention to red and yellow clusters-area corresponds to medulla; there are compositional differences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the two</a:t>
            </a:r>
          </a:p>
          <a:p>
            <a:r>
              <a:rPr lang="en-US" baseline="0" dirty="0" smtClean="0"/>
              <a:t>	patterns similar but can detect subtle differences, </a:t>
            </a:r>
          </a:p>
          <a:p>
            <a:r>
              <a:rPr lang="en-US" baseline="0" dirty="0" smtClean="0"/>
              <a:t>	red and yellow share high abundance of 1 cell type; yellow: see presence of cell type you don’t see in red</a:t>
            </a:r>
          </a:p>
          <a:p>
            <a:r>
              <a:rPr lang="en-US" baseline="0" dirty="0" smtClean="0"/>
              <a:t>by looking at section stained with cell types, cant distinguish different compositions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region, </a:t>
            </a:r>
          </a:p>
          <a:p>
            <a:r>
              <a:rPr lang="en-US" baseline="0" dirty="0" smtClean="0"/>
              <a:t>Development of quant. Method VALUABLE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by looking at a tissue section stained with antibodies, you don’t see this level of organization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of </a:t>
            </a:r>
            <a:r>
              <a:rPr lang="en-US" b="1" dirty="0" smtClean="0"/>
              <a:t>CELL</a:t>
            </a:r>
            <a:r>
              <a:rPr lang="en-US" b="1" baseline="0" dirty="0" smtClean="0"/>
              <a:t> TYPES BETWEEN CLUSTERS</a:t>
            </a:r>
            <a:endParaRPr lang="en-US" b="1" dirty="0" smtClean="0"/>
          </a:p>
          <a:p>
            <a:r>
              <a:rPr lang="en-US" dirty="0" smtClean="0"/>
              <a:t>to see if certain </a:t>
            </a:r>
            <a:r>
              <a:rPr lang="en-US" b="1" dirty="0" smtClean="0"/>
              <a:t>cell types are more common</a:t>
            </a:r>
            <a:r>
              <a:rPr lang="en-US" b="1" baseline="0" dirty="0" smtClean="0"/>
              <a:t> in certain clusters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SLIDE: One cell type more abundant yellow; other in 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Interested in this pattern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it could be either CMJ or 2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capability</a:t>
            </a:r>
            <a:r>
              <a:rPr lang="en-US" baseline="0" dirty="0" smtClean="0"/>
              <a:t> of quantitative analysis: </a:t>
            </a:r>
            <a:r>
              <a:rPr lang="en-US" dirty="0" smtClean="0"/>
              <a:t>can remove cell types from dataset and see</a:t>
            </a:r>
            <a:r>
              <a:rPr lang="en-US" baseline="0" dirty="0" smtClean="0"/>
              <a:t> how clustering is affected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K14 removal-More mixing </a:t>
            </a:r>
            <a:r>
              <a:rPr lang="en-US" dirty="0" err="1" smtClean="0"/>
              <a:t>bt</a:t>
            </a:r>
            <a:r>
              <a:rPr lang="en-US" dirty="0" smtClean="0"/>
              <a:t> clusters</a:t>
            </a:r>
          </a:p>
          <a:p>
            <a:endParaRPr lang="en-US" dirty="0" smtClean="0"/>
          </a:p>
          <a:p>
            <a:r>
              <a:rPr lang="en-US" dirty="0" smtClean="0"/>
              <a:t>Valuable </a:t>
            </a:r>
            <a:r>
              <a:rPr lang="en-US" dirty="0" err="1" smtClean="0"/>
              <a:t>bc</a:t>
            </a:r>
            <a:r>
              <a:rPr lang="en-US" dirty="0" smtClean="0"/>
              <a:t> can Manipulate dataset,  can focus on cell types (in any combination</a:t>
            </a:r>
            <a:r>
              <a:rPr lang="en-US" baseline="0" dirty="0" smtClean="0"/>
              <a:t> we want to!) also cell types </a:t>
            </a:r>
            <a:r>
              <a:rPr lang="en-US" dirty="0" smtClean="0"/>
              <a:t>that are less abundant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 Provides Useful compositional and geographical information, but Graphs descriptive</a:t>
            </a:r>
            <a:endParaRPr lang="en-US" baseline="0" dirty="0" smtClean="0"/>
          </a:p>
          <a:p>
            <a:r>
              <a:rPr lang="en-US" dirty="0" smtClean="0"/>
              <a:t>Begin to APPLY ECOLOGICAL methods to the thymus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ecology, different </a:t>
            </a:r>
            <a:r>
              <a:rPr lang="en-US" b="1" dirty="0" smtClean="0"/>
              <a:t>INDICIES </a:t>
            </a:r>
            <a:r>
              <a:rPr lang="en-US" dirty="0" smtClean="0"/>
              <a:t>that you can</a:t>
            </a:r>
            <a:r>
              <a:rPr lang="en-US" baseline="0" dirty="0" smtClean="0"/>
              <a:t> use to </a:t>
            </a:r>
            <a:r>
              <a:rPr lang="en-US" b="1" dirty="0" smtClean="0"/>
              <a:t>COMPARE the IDENTITY and relative ABUNDANCE </a:t>
            </a:r>
            <a:r>
              <a:rPr lang="en-US" dirty="0" smtClean="0"/>
              <a:t>of species across communities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b="1" dirty="0" smtClean="0"/>
              <a:t>Bray Curtis Dissimilarity Index </a:t>
            </a:r>
            <a:r>
              <a:rPr lang="en-US" dirty="0" smtClean="0"/>
              <a:t>in particular is a </a:t>
            </a:r>
            <a:r>
              <a:rPr lang="en-US" b="1" dirty="0" smtClean="0"/>
              <a:t>well characterized </a:t>
            </a:r>
            <a:r>
              <a:rPr lang="en-US" dirty="0" smtClean="0"/>
              <a:t>statistical method that looks </a:t>
            </a:r>
            <a:r>
              <a:rPr lang="en-US" b="1" dirty="0" smtClean="0"/>
              <a:t>at compositional dissimilarity between sites based on cell counts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</a:t>
            </a:r>
            <a:r>
              <a:rPr lang="en-US" baseline="0" dirty="0" smtClean="0"/>
              <a:t> = identical (same composition), 1=don’t share any species; typically multiplied by 100 and given as a percent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Use this index</a:t>
            </a:r>
            <a:r>
              <a:rPr lang="en-US" b="1" baseline="0" dirty="0" smtClean="0"/>
              <a:t> </a:t>
            </a:r>
            <a:r>
              <a:rPr lang="en-US" baseline="0" dirty="0" smtClean="0"/>
              <a:t>to </a:t>
            </a:r>
            <a:r>
              <a:rPr lang="en-US" b="1" dirty="0" smtClean="0"/>
              <a:t>determine how similar clusters</a:t>
            </a:r>
            <a:r>
              <a:rPr lang="en-US" dirty="0" smtClean="0"/>
              <a:t> produced from K means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comparisons with sections</a:t>
            </a:r>
            <a:r>
              <a:rPr lang="en-US" baseline="0" dirty="0" smtClean="0"/>
              <a:t> in </a:t>
            </a:r>
            <a:r>
              <a:rPr lang="en-US" b="1" baseline="0" dirty="0" smtClean="0"/>
              <a:t>same</a:t>
            </a:r>
            <a:r>
              <a:rPr lang="en-US" baseline="0" dirty="0" smtClean="0"/>
              <a:t> thymus and </a:t>
            </a:r>
            <a:r>
              <a:rPr lang="en-US" b="1" baseline="0" dirty="0" smtClean="0"/>
              <a:t>between</a:t>
            </a:r>
            <a:r>
              <a:rPr lang="en-US" baseline="0" dirty="0" smtClean="0"/>
              <a:t> thymuses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BC produced results from</a:t>
            </a:r>
            <a:r>
              <a:rPr lang="en-US" baseline="0" dirty="0" smtClean="0"/>
              <a:t> 0-1; </a:t>
            </a: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</a:t>
            </a:r>
            <a:r>
              <a:rPr lang="en-US" b="1" baseline="0" dirty="0" smtClean="0"/>
              <a:t>using BC results </a:t>
            </a:r>
            <a:r>
              <a:rPr lang="en-US" baseline="0" dirty="0" smtClean="0"/>
              <a:t>for easier visualization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example, we are looking at 2 WT samples; 3 sections from each sample (24 clusters)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several groups form;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Saw fairly </a:t>
            </a:r>
            <a:r>
              <a:rPr lang="en-US" b="1" baseline="0" dirty="0" smtClean="0"/>
              <a:t>consistent grouping of clusters which corresponded to same region (cortex with cortex)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We did see something interesting with respect to grouping of </a:t>
            </a:r>
            <a:r>
              <a:rPr lang="en-US" b="1" baseline="0" dirty="0" err="1" smtClean="0"/>
              <a:t>medullary</a:t>
            </a:r>
            <a:r>
              <a:rPr lang="en-US" b="1" baseline="0" dirty="0" smtClean="0"/>
              <a:t> clusters; WT1 grouped more closely with WT2; at this point, need more data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Overall, Based on these results, it appears WT samples are compositionally similar with respect to other 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repeat methods with a mutant;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Can we detect any</a:t>
            </a:r>
            <a:r>
              <a:rPr lang="en-US" sz="2000" baseline="0" dirty="0" smtClean="0">
                <a:solidFill>
                  <a:schemeClr val="bg1"/>
                </a:solidFill>
              </a:rPr>
              <a:t> organizational differences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aseline="0" dirty="0" smtClean="0">
                <a:solidFill>
                  <a:schemeClr val="bg1"/>
                </a:solidFill>
              </a:rPr>
              <a:t> WT and mutant?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Overall goal </a:t>
            </a:r>
            <a:r>
              <a:rPr lang="en-US" b="0" baseline="0" dirty="0" smtClean="0"/>
              <a:t>of my project was to </a:t>
            </a:r>
            <a:r>
              <a:rPr lang="en-US" b="1" baseline="0" dirty="0" smtClean="0"/>
              <a:t>CREATE A METHOD </a:t>
            </a:r>
            <a:r>
              <a:rPr lang="en-US" b="0" baseline="0" dirty="0" smtClean="0"/>
              <a:t>to QUANTITATIVELY EVALUATE organization of cell types in of biological organs.</a:t>
            </a:r>
          </a:p>
          <a:p>
            <a:endParaRPr lang="en-US" b="0" baseline="0" dirty="0" smtClean="0"/>
          </a:p>
          <a:p>
            <a:r>
              <a:rPr lang="en-US" b="0" dirty="0" smtClean="0"/>
              <a:t>Currently for looking at organization, we rely</a:t>
            </a:r>
            <a:r>
              <a:rPr lang="en-US" b="0" baseline="0" dirty="0" smtClean="0"/>
              <a:t> upon</a:t>
            </a:r>
            <a:r>
              <a:rPr lang="en-US" b="0" dirty="0" smtClean="0"/>
              <a:t> </a:t>
            </a:r>
            <a:r>
              <a:rPr lang="en-US" b="1" dirty="0" smtClean="0"/>
              <a:t>DESCRIPTIV</a:t>
            </a:r>
            <a:r>
              <a:rPr lang="en-US" b="1" baseline="0" dirty="0" smtClean="0"/>
              <a:t>E ASSAYS</a:t>
            </a:r>
            <a:r>
              <a:rPr lang="en-US" b="0" baseline="0" dirty="0" smtClean="0"/>
              <a:t>, have had </a:t>
            </a:r>
            <a:r>
              <a:rPr lang="en-US" b="1" baseline="0" dirty="0" smtClean="0"/>
              <a:t>SUCCESS;</a:t>
            </a:r>
            <a:r>
              <a:rPr lang="en-US" b="0" dirty="0" smtClean="0"/>
              <a:t>     ____CLICK (for instance, in this example</a:t>
            </a:r>
            <a:r>
              <a:rPr lang="en-US" b="0" dirty="0" smtClean="0">
                <a:sym typeface="Wingdings" pitchFamily="2" charset="2"/>
              </a:rPr>
              <a:t></a:t>
            </a:r>
            <a:endParaRPr lang="en-US" b="0" dirty="0" smtClean="0"/>
          </a:p>
          <a:p>
            <a:r>
              <a:rPr lang="en-US" b="0" dirty="0" smtClean="0"/>
              <a:t>BY USING  DESCRIPTIVE METHODS we have been able </a:t>
            </a:r>
            <a:r>
              <a:rPr lang="en-US" b="0" baseline="0" dirty="0" smtClean="0"/>
              <a:t>to look at tissues and organs in greater detail;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From this point on: Thymus: our organ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r>
              <a:rPr lang="en-US" b="0" dirty="0" smtClean="0"/>
              <a:t>Problem with DESCRIPTIVE</a:t>
            </a:r>
            <a:r>
              <a:rPr lang="en-US" b="0" baseline="0" dirty="0" smtClean="0"/>
              <a:t> METHODS; limited by what you are able to see,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used</a:t>
            </a:r>
            <a:r>
              <a:rPr lang="en-US" baseline="0" dirty="0" smtClean="0"/>
              <a:t> a mutant knockout; </a:t>
            </a:r>
            <a:r>
              <a:rPr lang="en-US" dirty="0" smtClean="0"/>
              <a:t>Removed cell</a:t>
            </a:r>
            <a:r>
              <a:rPr lang="en-US" baseline="0" dirty="0" smtClean="0"/>
              <a:t> marker that identified a specific</a:t>
            </a:r>
            <a:r>
              <a:rPr lang="en-US" dirty="0" smtClean="0"/>
              <a:t> subpopulation of </a:t>
            </a:r>
            <a:r>
              <a:rPr lang="en-US" dirty="0" err="1" smtClean="0"/>
              <a:t>mTECs</a:t>
            </a:r>
            <a:r>
              <a:rPr lang="en-US" dirty="0" smtClean="0"/>
              <a:t> that we know to </a:t>
            </a:r>
            <a:r>
              <a:rPr lang="en-US" b="1" dirty="0" smtClean="0"/>
              <a:t>be FUNCTIONALLY important</a:t>
            </a:r>
            <a:r>
              <a:rPr lang="en-US" b="1" baseline="0" dirty="0" smtClean="0"/>
              <a:t> from previous studies </a:t>
            </a:r>
            <a:r>
              <a:rPr lang="en-US" baseline="0" dirty="0" smtClean="0"/>
              <a:t>that have been done</a:t>
            </a:r>
            <a:endParaRPr lang="en-US" dirty="0" smtClean="0"/>
          </a:p>
          <a:p>
            <a:r>
              <a:rPr lang="en-US" dirty="0" smtClean="0"/>
              <a:t>Detect Organization difference?</a:t>
            </a:r>
          </a:p>
          <a:p>
            <a:endParaRPr lang="en-US" dirty="0" smtClean="0"/>
          </a:p>
          <a:p>
            <a:r>
              <a:rPr lang="en-US" dirty="0" smtClean="0"/>
              <a:t>Can compare </a:t>
            </a:r>
            <a:r>
              <a:rPr lang="en-US" b="1" dirty="0" smtClean="0"/>
              <a:t>remove of cell type to removal of species </a:t>
            </a:r>
            <a:r>
              <a:rPr lang="en-US" dirty="0" smtClean="0"/>
              <a:t>in community;</a:t>
            </a:r>
            <a:r>
              <a:rPr lang="en-US" baseline="0" dirty="0" smtClean="0"/>
              <a:t> can expect several different results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 OF TYPICAL</a:t>
            </a:r>
            <a:r>
              <a:rPr lang="en-US" baseline="0" dirty="0" smtClean="0"/>
              <a:t> MARINE ECOLOGY COMMUNITY</a:t>
            </a:r>
          </a:p>
          <a:p>
            <a:r>
              <a:rPr lang="en-US" dirty="0" smtClean="0"/>
              <a:t>Similar to Keystone species=removal completely alters organization and composition of community; wildly different-STARFISH</a:t>
            </a:r>
          </a:p>
          <a:p>
            <a:r>
              <a:rPr lang="en-US" dirty="0" smtClean="0"/>
              <a:t>	</a:t>
            </a:r>
            <a:r>
              <a:rPr lang="en-US" baseline="0" dirty="0" smtClean="0"/>
              <a:t>       species are still there but there are changes in organization</a:t>
            </a:r>
            <a:endParaRPr lang="en-US" dirty="0" smtClean="0"/>
          </a:p>
          <a:p>
            <a:r>
              <a:rPr lang="en-US" baseline="0" dirty="0" smtClean="0"/>
              <a:t> 	       </a:t>
            </a:r>
            <a:r>
              <a:rPr lang="en-US" dirty="0" smtClean="0"/>
              <a:t>still</a:t>
            </a:r>
            <a:r>
              <a:rPr lang="en-US" baseline="0" dirty="0" smtClean="0"/>
              <a:t> important but doesn’t produce any noticeable organizational effects</a:t>
            </a:r>
          </a:p>
          <a:p>
            <a:r>
              <a:rPr lang="en-US" baseline="0" dirty="0" smtClean="0"/>
              <a:t>	      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Removed </a:t>
            </a:r>
            <a:r>
              <a:rPr lang="en-US" dirty="0" err="1" smtClean="0"/>
              <a:t>Aire</a:t>
            </a:r>
            <a:r>
              <a:rPr lang="en-US" dirty="0" smtClean="0"/>
              <a:t> gene-</a:t>
            </a:r>
          </a:p>
          <a:p>
            <a:r>
              <a:rPr lang="en-US" dirty="0" err="1" smtClean="0"/>
              <a:t>Aire</a:t>
            </a:r>
            <a:r>
              <a:rPr lang="en-US" dirty="0" smtClean="0"/>
              <a:t> has 2</a:t>
            </a:r>
            <a:r>
              <a:rPr lang="en-US" baseline="0" dirty="0" smtClean="0"/>
              <a:t> </a:t>
            </a:r>
            <a:r>
              <a:rPr lang="en-US" baseline="0" dirty="0" smtClean="0"/>
              <a:t>roles </a:t>
            </a:r>
            <a:r>
              <a:rPr lang="en-US" baseline="0" dirty="0" smtClean="0"/>
              <a:t>in thymus-</a:t>
            </a:r>
            <a:r>
              <a:rPr lang="en-US" dirty="0" smtClean="0"/>
              <a:t>is a TF that </a:t>
            </a:r>
            <a:r>
              <a:rPr lang="en-US" dirty="0" smtClean="0"/>
              <a:t>REGULATES EXPRESSION OF TISSUE RESTRICTED</a:t>
            </a:r>
            <a:r>
              <a:rPr lang="en-US" baseline="0" dirty="0" smtClean="0"/>
              <a:t> ANTIGENS on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for central tolerance of t cells)</a:t>
            </a:r>
          </a:p>
          <a:p>
            <a:r>
              <a:rPr lang="en-US" baseline="0" dirty="0" smtClean="0"/>
              <a:t>Removal of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results in </a:t>
            </a:r>
            <a:r>
              <a:rPr lang="en-US" baseline="0" dirty="0" smtClean="0"/>
              <a:t>FAILURE TO REMOVE AUTOREACTIVE T CELLS; </a:t>
            </a:r>
            <a:r>
              <a:rPr lang="en-US" baseline="0" dirty="0" smtClean="0"/>
              <a:t>results in autoimmunity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</a:t>
            </a:r>
            <a:r>
              <a:rPr lang="en-US" baseline="0" dirty="0" smtClean="0"/>
              <a:t>a </a:t>
            </a:r>
            <a:r>
              <a:rPr lang="en-US" baseline="0" dirty="0" smtClean="0"/>
              <a:t>possible KEY MODULATOR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r>
              <a:rPr lang="en-US" baseline="0" dirty="0" smtClean="0"/>
              <a:t>Failure of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to become fully mature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KNOW </a:t>
            </a:r>
            <a:r>
              <a:rPr lang="en-US" baseline="0" dirty="0" smtClean="0"/>
              <a:t>AIRE IS FUNCTIONALLY </a:t>
            </a:r>
            <a:r>
              <a:rPr lang="en-US" baseline="0" dirty="0" smtClean="0"/>
              <a:t>IMPORTANT</a:t>
            </a:r>
          </a:p>
          <a:p>
            <a:r>
              <a:rPr lang="en-US" baseline="0" dirty="0" smtClean="0"/>
              <a:t>Mutated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in humans causes APECED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Debate/controversy as to effect removal of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has on the organization of the thymus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Repeated previous steps with a mutant;</a:t>
            </a:r>
            <a:r>
              <a:rPr lang="en-US" baseline="0" dirty="0" smtClean="0"/>
              <a:t> comparison of results of </a:t>
            </a:r>
            <a:r>
              <a:rPr lang="en-US" baseline="0" dirty="0" err="1" smtClean="0"/>
              <a:t>kmeans</a:t>
            </a:r>
            <a:r>
              <a:rPr lang="en-US" baseline="0" dirty="0" smtClean="0"/>
              <a:t> clustering with K=4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Repeated previous</a:t>
            </a:r>
            <a:r>
              <a:rPr lang="en-US" baseline="0" dirty="0" smtClean="0"/>
              <a:t> steps (clustering)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Again 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of Bray Curtis values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mutants and 2 </a:t>
            </a:r>
            <a:r>
              <a:rPr lang="en-US" baseline="0" dirty="0" err="1" smtClean="0"/>
              <a:t>wildtypes</a:t>
            </a:r>
            <a:r>
              <a:rPr lang="en-US" baseline="0" dirty="0" smtClean="0"/>
              <a:t>; 3 sections from each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BY looking at organization of groups:</a:t>
            </a:r>
            <a:r>
              <a:rPr lang="en-US" baseline="0" dirty="0" smtClean="0"/>
              <a:t> </a:t>
            </a:r>
            <a:r>
              <a:rPr lang="en-US" dirty="0" smtClean="0"/>
              <a:t>Grouping</a:t>
            </a:r>
            <a:r>
              <a:rPr lang="en-US" baseline="0" dirty="0" smtClean="0"/>
              <a:t> regionally again, WT and mutant INTERSPERSED, not separating based on WT and Mutant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samples are compositionally similar.  What about spatially with respect to clusters?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 surrounds yellow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Works by identifying connected components and giving them a unique</a:t>
            </a:r>
            <a:r>
              <a:rPr lang="en-US" baseline="0" dirty="0" smtClean="0"/>
              <a:t> label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Matrix containing 0s and 1s</a:t>
            </a:r>
          </a:p>
          <a:p>
            <a:r>
              <a:rPr lang="en-US" baseline="0" dirty="0" smtClean="0"/>
              <a:t>CCL </a:t>
            </a:r>
            <a:r>
              <a:rPr lang="en-US" baseline="0" dirty="0" smtClean="0"/>
              <a:t>SCANS MATRIX, </a:t>
            </a:r>
            <a:r>
              <a:rPr lang="en-US" baseline="0" dirty="0" smtClean="0"/>
              <a:t>groups components that are connected, and gives them a </a:t>
            </a:r>
            <a:r>
              <a:rPr lang="en-US" baseline="0" dirty="0" smtClean="0"/>
              <a:t>UNIQUE LABEL (number</a:t>
            </a:r>
            <a:r>
              <a:rPr lang="en-US" baseline="0" dirty="0" smtClean="0"/>
              <a:t>, color)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Perform different </a:t>
            </a:r>
            <a:r>
              <a:rPr lang="en-US" baseline="0" dirty="0" smtClean="0"/>
              <a:t>CALCULATIONS </a:t>
            </a:r>
            <a:r>
              <a:rPr lang="en-US" baseline="0" dirty="0" smtClean="0"/>
              <a:t>on these components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 and find distance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them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dirty="0" smtClean="0"/>
              <a:t>When we used CCL on our dataset; </a:t>
            </a:r>
            <a:r>
              <a:rPr lang="en-US" baseline="0" dirty="0" smtClean="0"/>
              <a:t>Values for WT were not what we expected them to be</a:t>
            </a:r>
          </a:p>
          <a:p>
            <a:r>
              <a:rPr lang="en-US" dirty="0" smtClean="0"/>
              <a:t>the distance BT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centroids</a:t>
            </a:r>
            <a:r>
              <a:rPr lang="en-US" baseline="0" dirty="0" smtClean="0"/>
              <a:t> for the WT was larger than we were expecting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Took a closer Look at results-Mutant</a:t>
            </a:r>
            <a:r>
              <a:rPr lang="en-US" baseline="0" dirty="0" smtClean="0"/>
              <a:t> </a:t>
            </a:r>
            <a:r>
              <a:rPr lang="en-US" baseline="0" dirty="0" smtClean="0"/>
              <a:t>looked good; identified clusters correctly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Yellow looked good </a:t>
            </a:r>
          </a:p>
          <a:p>
            <a:endParaRPr lang="en-US" dirty="0" smtClean="0"/>
          </a:p>
          <a:p>
            <a:r>
              <a:rPr lang="en-US" dirty="0" smtClean="0"/>
              <a:t>didn’t identify components we</a:t>
            </a:r>
            <a:r>
              <a:rPr lang="en-US" baseline="0" dirty="0" smtClean="0"/>
              <a:t> wanted for the blue cluster (blue connected throughout</a:t>
            </a:r>
            <a:r>
              <a:rPr lang="en-US" baseline="0" dirty="0" smtClean="0"/>
              <a:t>); CCL didn’t separate them</a:t>
            </a:r>
            <a:endParaRPr lang="en-US" baseline="0" dirty="0" smtClean="0"/>
          </a:p>
          <a:p>
            <a:r>
              <a:rPr lang="en-US" baseline="0" dirty="0" smtClean="0"/>
              <a:t>Here is example where we want 2 cluster components but see one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manually selected ideal components and we saw a distance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1-2 pixels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Need to figure out a way to fix this; or find a different methods; </a:t>
            </a:r>
          </a:p>
          <a:p>
            <a:r>
              <a:rPr lang="en-US" baseline="0" dirty="0" smtClean="0"/>
              <a:t>increase sample size to see if patterns are consistent with mutant and </a:t>
            </a:r>
            <a:r>
              <a:rPr lang="en-US" baseline="0" dirty="0" err="1" smtClean="0"/>
              <a:t>wildtype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This is where we </a:t>
            </a:r>
            <a:r>
              <a:rPr lang="en-US" baseline="0" dirty="0" err="1" smtClean="0"/>
              <a:t>currenlty</a:t>
            </a:r>
            <a:r>
              <a:rPr lang="en-US" baseline="0" dirty="0" smtClean="0"/>
              <a:t> are with </a:t>
            </a:r>
            <a:r>
              <a:rPr lang="en-US" baseline="0" smtClean="0"/>
              <a:t>the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CC67-4A62-4AD4-B0AA-96F70661C8E6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baseline="0" dirty="0" smtClean="0"/>
              <a:t>FOR INSTANCE, if you look at one cell type, can get a pretty good idea of what is going on (idea about abundance and location, make comparisons with mutant/diseased tissues to see if different)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But what about if you look at multiple cell types; hard to detect patterns or relationships </a:t>
            </a:r>
            <a:r>
              <a:rPr lang="en-US" b="0" baseline="0" dirty="0" err="1" smtClean="0"/>
              <a:t>bt</a:t>
            </a:r>
            <a:r>
              <a:rPr lang="en-US" b="0" baseline="0" dirty="0" smtClean="0"/>
              <a:t> cells</a:t>
            </a:r>
          </a:p>
          <a:p>
            <a:r>
              <a:rPr lang="en-US" b="0" baseline="0" dirty="0" smtClean="0"/>
              <a:t>multiple cell types covering a large area</a:t>
            </a:r>
          </a:p>
          <a:p>
            <a:r>
              <a:rPr lang="en-US" b="0" baseline="0" dirty="0" smtClean="0"/>
              <a:t>DIFFICULT develop a </a:t>
            </a:r>
            <a:r>
              <a:rPr lang="en-US" b="1" baseline="0" dirty="0" smtClean="0"/>
              <a:t>COMPLETE PICTURE </a:t>
            </a:r>
            <a:r>
              <a:rPr lang="en-US" b="0" baseline="0" dirty="0" smtClean="0"/>
              <a:t>of what is going on, especially if want to look at </a:t>
            </a:r>
            <a:r>
              <a:rPr lang="en-US" b="1" baseline="0" dirty="0" smtClean="0"/>
              <a:t>LOTS OF INFO </a:t>
            </a:r>
            <a:r>
              <a:rPr lang="en-US" b="0" baseline="0" dirty="0" smtClean="0"/>
              <a:t>at once (cell types covering a large area)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Wanted to develop a COMPUTATIONAL method for </a:t>
            </a:r>
            <a:r>
              <a:rPr lang="en-US" b="1" baseline="0" dirty="0" smtClean="0"/>
              <a:t>looking at organization to ELIMINATE these LIMITATIONS</a:t>
            </a:r>
            <a:r>
              <a:rPr lang="en-US" b="0" baseline="0" dirty="0" smtClean="0"/>
              <a:t>; </a:t>
            </a:r>
          </a:p>
          <a:p>
            <a:r>
              <a:rPr lang="en-US" b="0" baseline="0" dirty="0" smtClean="0"/>
              <a:t>A computer can identify and keep track of all these cell types and calculate different statistics </a:t>
            </a:r>
          </a:p>
          <a:p>
            <a:r>
              <a:rPr lang="en-US" b="0" baseline="0" dirty="0" smtClean="0"/>
              <a:t>enable us to look at </a:t>
            </a:r>
            <a:r>
              <a:rPr lang="en-US" b="1" baseline="0" dirty="0" smtClean="0"/>
              <a:t>organization in GREATER DETAIL </a:t>
            </a:r>
            <a:r>
              <a:rPr lang="en-US" b="0" baseline="0" dirty="0" smtClean="0"/>
              <a:t> </a:t>
            </a:r>
          </a:p>
          <a:p>
            <a:r>
              <a:rPr lang="en-US" b="0" baseline="0" dirty="0" smtClean="0"/>
              <a:t>hopefully allow us to develop a BETTER </a:t>
            </a:r>
            <a:r>
              <a:rPr lang="en-US" b="1" baseline="0" dirty="0" smtClean="0"/>
              <a:t>UNDERSTANDING of organ FUNCTION as a whole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Clusters</a:t>
            </a:r>
            <a:r>
              <a:rPr lang="en-US" baseline="0" dirty="0" smtClean="0"/>
              <a:t> found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Negative</a:t>
            </a:r>
            <a:r>
              <a:rPr lang="en-US" baseline="0" dirty="0" smtClean="0"/>
              <a:t> selection-removal of </a:t>
            </a:r>
            <a:r>
              <a:rPr lang="en-US" baseline="0" dirty="0" err="1" smtClean="0"/>
              <a:t>tcells</a:t>
            </a:r>
            <a:r>
              <a:rPr lang="en-US" baseline="0" dirty="0" smtClean="0"/>
              <a:t> that recognize self antigens and attack the body</a:t>
            </a:r>
            <a:endParaRPr lang="en-US" dirty="0" smtClean="0"/>
          </a:p>
          <a:p>
            <a:r>
              <a:rPr lang="en-US" dirty="0" smtClean="0"/>
              <a:t>Model as </a:t>
            </a:r>
            <a:r>
              <a:rPr lang="en-US" b="1" dirty="0" smtClean="0"/>
              <a:t>Regulator</a:t>
            </a:r>
            <a:r>
              <a:rPr lang="en-US" b="1" baseline="0" dirty="0" smtClean="0"/>
              <a:t> of tissue restricted antigens </a:t>
            </a:r>
            <a:r>
              <a:rPr lang="en-US" baseline="0" dirty="0" smtClean="0"/>
              <a:t>or as k</a:t>
            </a:r>
            <a:r>
              <a:rPr lang="en-US" b="1" baseline="0" dirty="0" smtClean="0"/>
              <a:t>ey modulator of </a:t>
            </a:r>
            <a:r>
              <a:rPr lang="en-US" b="1" baseline="0" dirty="0" err="1" smtClean="0"/>
              <a:t>mTEC</a:t>
            </a:r>
            <a:r>
              <a:rPr lang="en-US" b="1" baseline="0" dirty="0" smtClean="0"/>
              <a:t> differentiation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loss or reduction in expression occurs for a substantial number of genes in MECs, an observation consistent with the targeted gene's role as a transcriptional activator.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Conflicting conclusions</a:t>
            </a:r>
          </a:p>
          <a:p>
            <a:r>
              <a:rPr lang="en-US" dirty="0" err="1" smtClean="0"/>
              <a:t>Dendritic</a:t>
            </a:r>
            <a:r>
              <a:rPr lang="en-US" baseline="0" dirty="0" smtClean="0"/>
              <a:t> cells-normal in Anderson; in other paper DCs don’t come into Medulla (stay at CMJ)-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regulate </a:t>
            </a:r>
            <a:r>
              <a:rPr lang="en-US" baseline="0" dirty="0" err="1" smtClean="0"/>
              <a:t>chemokine</a:t>
            </a:r>
            <a:r>
              <a:rPr lang="en-US" baseline="0" dirty="0" smtClean="0"/>
              <a:t> responsible for attracting </a:t>
            </a:r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r>
              <a:rPr lang="en-US" baseline="0" dirty="0" smtClean="0"/>
              <a:t>Also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cell regulation (fewer foxp3 cells in mutant)</a:t>
            </a:r>
          </a:p>
          <a:p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diffferentiation</a:t>
            </a:r>
            <a:r>
              <a:rPr lang="en-US" baseline="0" dirty="0" smtClean="0"/>
              <a:t>; cells don’t reach final stage of maturity</a:t>
            </a:r>
          </a:p>
          <a:p>
            <a:r>
              <a:rPr lang="en-US" baseline="0" dirty="0" smtClean="0"/>
              <a:t>Anderson reports doubling of K14 while Gillard reports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Chromosome 10 (20 haploid, 40 in all)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this mutant, the originating investigator employed a targeting vector bearing a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site-flanked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-neo cassette inserted into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 An additional single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 was placed in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1. The targeting construct was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electroporated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into 129S2/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SvPas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-derived D3 embryonic stem (ES) cells. Correctly targeted ES cells were injected into C57BL/6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blastocysts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mice were mated with CMV-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transgenic mice on a C57BL/6 background.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were excised in the offspring.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animals were crossed to C57BL/6 mice. Heterozygous offspring were crossed to  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engineered a line of mice carrying a defective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by means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lox/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-mediated recombination in embryonic stem (ES) cells (fig. S1). These mice carry in homozygous state a mutant allele bearing a deletion of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the upstream and downstream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(fig. S1A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Mature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transcripts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be detected 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nearnormal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levels in the thymus of mutant mice, but these were smaller than in the wild type, as expected given the absence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(fig. S1B). Sequence analysis confirmed that these transcripts could not give rise to functional protein because a frame shift provoked by the abnormal juxtaposition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resulted in premature truncation shortly after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(fig. S1C).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mutation was generated in ES cells derived from mice of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/129 strain, and mice used in the experiments described here were from F[sub2] or F[sub3] backcrosses onto the B6 genetic background.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recombinase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-enzyme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recognizes specific lox p sites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 P sites-particular DNA sequences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enzyme binds to site, cuts it in half and splices together the halves after target DNA has been removed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M1 surrounds M2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mass);</a:t>
            </a:r>
          </a:p>
          <a:p>
            <a:r>
              <a:rPr lang="en-US" dirty="0" smtClean="0"/>
              <a:t>measure distance between red and yellow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Still refining method to work with dataset; way of identifying clusters with CCL is imperfect. </a:t>
            </a:r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Cross reaction if 2 of same species in same 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CD11c-dendritic cells (antigen presenting) and some activated t cells, Central tolerance of T cells, b cells and NK cells  (apoptosis of self reactive t cells), cellular adhesion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Claudin3&amp;4- membrane protein, tight junction family, cell to cell adhesion in epithelial/endothelial sheets, for seals around cells, physical barrier to solutes and water, PREFERENTIALLY EXPRESSED IN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,       CLDN3,4, UEA1 </a:t>
            </a:r>
            <a:r>
              <a:rPr lang="en-US" baseline="0" dirty="0" err="1" smtClean="0"/>
              <a:t>tecs</a:t>
            </a:r>
            <a:r>
              <a:rPr lang="en-US" baseline="0" dirty="0" smtClean="0"/>
              <a:t> represent initial progenitors specified for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CD25-glycoprotein, expressed on activated T and B cells, </a:t>
            </a:r>
            <a:r>
              <a:rPr lang="en-US" baseline="0" dirty="0" err="1" smtClean="0"/>
              <a:t>thymocyte</a:t>
            </a:r>
            <a:r>
              <a:rPr lang="en-US" baseline="0" dirty="0" smtClean="0"/>
              <a:t> subsets, pre-b cells, and t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cells, IL2 receptor, </a:t>
            </a:r>
            <a:r>
              <a:rPr lang="en-US" baseline="0" dirty="0" err="1" smtClean="0"/>
              <a:t>transmembran</a:t>
            </a:r>
            <a:r>
              <a:rPr lang="en-US" baseline="0" dirty="0" smtClean="0"/>
              <a:t> protein present on activated T cells, DN2 and DN3 are CD25+  ;   DN1-DN4 – CD4 CD8 SP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err="1" smtClean="0"/>
              <a:t>PDGFRb-Perivascular</a:t>
            </a:r>
            <a:r>
              <a:rPr lang="en-US" dirty="0" smtClean="0"/>
              <a:t> cells express </a:t>
            </a:r>
            <a:r>
              <a:rPr lang="en-US" dirty="0" err="1" smtClean="0"/>
              <a:t>mesenchymal</a:t>
            </a:r>
            <a:r>
              <a:rPr lang="en-US" dirty="0" smtClean="0"/>
              <a:t> markers,</a:t>
            </a:r>
            <a:r>
              <a:rPr lang="en-US" baseline="0" dirty="0" smtClean="0"/>
              <a:t> so does capsule</a:t>
            </a:r>
          </a:p>
          <a:p>
            <a:r>
              <a:rPr lang="en-US" baseline="0" dirty="0" smtClean="0"/>
              <a:t>Gene encodes a cell surface tyrosine </a:t>
            </a:r>
            <a:r>
              <a:rPr lang="en-US" baseline="0" dirty="0" err="1" smtClean="0"/>
              <a:t>kinase</a:t>
            </a:r>
            <a:r>
              <a:rPr lang="en-US" baseline="0" dirty="0" smtClean="0"/>
              <a:t> receptor, binding causes </a:t>
            </a:r>
            <a:r>
              <a:rPr lang="en-US" baseline="0" dirty="0" err="1" smtClean="0"/>
              <a:t>phosphorylation</a:t>
            </a:r>
            <a:r>
              <a:rPr lang="en-US" baseline="0" dirty="0" smtClean="0"/>
              <a:t> (may control growth, division, movement, survival, development)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Foxp3-forkhead box p3, transcriptional regulator, high expression in CD4CD25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t cells</a:t>
            </a:r>
            <a:r>
              <a:rPr lang="en-US" b="1" baseline="0" dirty="0" smtClean="0"/>
              <a:t>, suppress immune response of </a:t>
            </a:r>
            <a:r>
              <a:rPr lang="en-US" baseline="0" dirty="0" smtClean="0"/>
              <a:t>other cells “self check” to prevent excessive reactions and prevent self reactivity, occurs in medulla, some t cells become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and rest leave thymus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Claudin5-cell surface/</a:t>
            </a:r>
            <a:r>
              <a:rPr lang="en-US" baseline="0" dirty="0" err="1" smtClean="0"/>
              <a:t>transmembrane</a:t>
            </a:r>
            <a:r>
              <a:rPr lang="en-US" baseline="0" dirty="0" smtClean="0"/>
              <a:t> marker, </a:t>
            </a:r>
            <a:r>
              <a:rPr lang="en-US" baseline="0" dirty="0" err="1" smtClean="0"/>
              <a:t>claudin</a:t>
            </a:r>
            <a:r>
              <a:rPr lang="en-US" baseline="0" dirty="0" smtClean="0"/>
              <a:t> family, tight junction strands of endothelia and epithelia tissues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K14-keratin, </a:t>
            </a:r>
            <a:r>
              <a:rPr lang="en-US" b="1" baseline="0" dirty="0" err="1" smtClean="0"/>
              <a:t>cytoplasmic</a:t>
            </a:r>
            <a:r>
              <a:rPr lang="en-US" baseline="0" dirty="0" smtClean="0"/>
              <a:t> intermediate filament protein, expressed in epithelial tissues, provide mechanical support, maintain cell shape</a:t>
            </a:r>
          </a:p>
          <a:p>
            <a:endParaRPr lang="en-US" baseline="0" dirty="0" smtClean="0"/>
          </a:p>
          <a:p>
            <a:r>
              <a:rPr lang="en-US" baseline="0" dirty="0" smtClean="0"/>
              <a:t>UEA1-lectin (binds carbohydrate), endothelial cell marker, binds K8 and not K14,K5, AIRE more preferentially expressed in this subset, suggests these cells represent more advanced stage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AIRE-autoimmune regulator, transcription factory that is highly expressed in </a:t>
            </a:r>
            <a:r>
              <a:rPr lang="en-US" baseline="0" dirty="0" err="1" smtClean="0"/>
              <a:t>perinuclear</a:t>
            </a:r>
            <a:r>
              <a:rPr lang="en-US" baseline="0" dirty="0" smtClean="0"/>
              <a:t> region of mature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cells, central tolerance, controls transcription of many genes encoding highly diverse, tissue-restricted self antigens, in absence of AIRE,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fail to delete </a:t>
            </a:r>
            <a:r>
              <a:rPr lang="en-US" baseline="0" dirty="0" err="1" smtClean="0"/>
              <a:t>thymocytes</a:t>
            </a:r>
            <a:r>
              <a:rPr lang="en-US" baseline="0" dirty="0" smtClean="0"/>
              <a:t> expressing </a:t>
            </a:r>
            <a:r>
              <a:rPr lang="en-US" baseline="0" dirty="0" err="1" smtClean="0"/>
              <a:t>Tcell</a:t>
            </a:r>
            <a:r>
              <a:rPr lang="en-US" baseline="0" dirty="0" smtClean="0"/>
              <a:t> “self” receptors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P63-related to tumor suppressor gene family, </a:t>
            </a:r>
            <a:r>
              <a:rPr lang="en-US" b="1" baseline="0" dirty="0" smtClean="0"/>
              <a:t>early epithelial cell marker</a:t>
            </a:r>
            <a:r>
              <a:rPr lang="en-US" baseline="0" dirty="0" smtClean="0"/>
              <a:t>, induces expression of differential markers and shortly after its own levels are reduced, may stimulate cell survival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Foxn1-member of </a:t>
            </a:r>
            <a:r>
              <a:rPr lang="en-US" baseline="0" dirty="0" err="1" smtClean="0"/>
              <a:t>forkhead</a:t>
            </a:r>
            <a:r>
              <a:rPr lang="en-US" baseline="0" dirty="0" smtClean="0"/>
              <a:t> transcription factor family, generates mature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 from immature </a:t>
            </a:r>
            <a:r>
              <a:rPr lang="en-US" baseline="0" dirty="0" err="1" smtClean="0"/>
              <a:t>progenitory</a:t>
            </a:r>
            <a:r>
              <a:rPr lang="en-US" baseline="0" dirty="0" smtClean="0"/>
              <a:t>, requires through development to maturity, “master regulatory” in TEC lineage specification,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patterning in fetal stage and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homeostasis in postnatal thymus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 uses pixel information, outputs info</a:t>
            </a:r>
            <a:r>
              <a:rPr lang="en-US" baseline="0" dirty="0" smtClean="0"/>
              <a:t> in pixels</a:t>
            </a:r>
            <a:endParaRPr lang="en-US" dirty="0" smtClean="0"/>
          </a:p>
          <a:p>
            <a:r>
              <a:rPr lang="en-US" dirty="0" smtClean="0"/>
              <a:t>Pixels not biologically meaningful, change to mm (1000 microns)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outputs X and Y coordinates of cells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2dHistogram function to bin coordinates into quadrants of size that I choose-200x200 boxes, 100x100-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	want to look like community matrix, with bins that has count info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Since I am</a:t>
            </a:r>
            <a:r>
              <a:rPr lang="en-US" baseline="0" dirty="0" smtClean="0">
                <a:solidFill>
                  <a:schemeClr val="bg1"/>
                </a:solidFill>
              </a:rPr>
              <a:t> looking at multiple sections, </a:t>
            </a:r>
            <a:r>
              <a:rPr lang="en-US" dirty="0" smtClean="0">
                <a:solidFill>
                  <a:schemeClr val="bg1"/>
                </a:solidFill>
              </a:rPr>
              <a:t>I want bin sizes</a:t>
            </a:r>
            <a:r>
              <a:rPr lang="en-US" baseline="0" dirty="0" smtClean="0">
                <a:solidFill>
                  <a:schemeClr val="bg1"/>
                </a:solidFill>
              </a:rPr>
              <a:t> to be the same between sections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 add 4 points (0 and point larger than section height)-6000 for thymus1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(0,0) ,(0,6000),(6000,0),(6000,6000) (I wanted them to be square)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2dhisto-Matrix (grid)</a:t>
            </a:r>
            <a:r>
              <a:rPr lang="en-US" baseline="0" dirty="0" smtClean="0">
                <a:solidFill>
                  <a:schemeClr val="bg1"/>
                </a:solidFill>
              </a:rPr>
              <a:t> is built that holds the counts that fall into each bin/quadrant of grid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the counts in the quadrants for analysis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 counts in each bin/quadrant</a:t>
            </a:r>
          </a:p>
          <a:p>
            <a:r>
              <a:rPr lang="en-US" dirty="0" smtClean="0"/>
              <a:t>Bin sizes are in pixels, convert to mm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came </a:t>
            </a:r>
            <a:r>
              <a:rPr lang="en-US" baseline="0" dirty="0" smtClean="0"/>
              <a:t>up with idea to treat </a:t>
            </a:r>
            <a:r>
              <a:rPr lang="en-US" b="1" baseline="0" dirty="0" smtClean="0"/>
              <a:t>organ</a:t>
            </a:r>
            <a:r>
              <a:rPr lang="en-US" baseline="0" dirty="0" smtClean="0"/>
              <a:t> like an ecosystem, can apply quantitative approaches used in ecology directly to a biological organ</a:t>
            </a:r>
          </a:p>
          <a:p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this project, </a:t>
            </a:r>
            <a:r>
              <a:rPr lang="en-US" dirty="0" smtClean="0"/>
              <a:t>compare thymus</a:t>
            </a:r>
            <a:r>
              <a:rPr lang="en-US" baseline="0" dirty="0" smtClean="0"/>
              <a:t> to </a:t>
            </a:r>
            <a:r>
              <a:rPr lang="en-US" dirty="0" smtClean="0"/>
              <a:t>island: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DIFFERENT REGIONS </a:t>
            </a:r>
            <a:r>
              <a:rPr lang="en-US" dirty="0" smtClean="0"/>
              <a:t>(island has</a:t>
            </a:r>
            <a:r>
              <a:rPr lang="en-US" baseline="0" dirty="0" smtClean="0"/>
              <a:t> sandy area where land that meets water, area dense with </a:t>
            </a:r>
            <a:r>
              <a:rPr lang="en-US" baseline="0" dirty="0" err="1" smtClean="0"/>
              <a:t>with</a:t>
            </a:r>
            <a:r>
              <a:rPr lang="en-US" baseline="0" dirty="0" smtClean="0"/>
              <a:t> trees, river or lake </a:t>
            </a:r>
            <a:r>
              <a:rPr lang="en-US" baseline="0" dirty="0" err="1" smtClean="0"/>
              <a:t>somewhre</a:t>
            </a:r>
            <a:endParaRPr lang="en-US" baseline="0" dirty="0" smtClean="0"/>
          </a:p>
          <a:p>
            <a:r>
              <a:rPr lang="en-US" baseline="0" dirty="0" smtClean="0"/>
              <a:t>	Within regions of island; </a:t>
            </a:r>
            <a:r>
              <a:rPr lang="en-US" b="1" baseline="0" dirty="0" smtClean="0"/>
              <a:t>different COMPOSITIONS and ABUNDANCES of SPECIES </a:t>
            </a:r>
            <a:r>
              <a:rPr lang="en-US" b="0" baseline="0" dirty="0" smtClean="0"/>
              <a:t>that have </a:t>
            </a:r>
            <a:r>
              <a:rPr lang="en-US" b="1" baseline="0" dirty="0" smtClean="0"/>
              <a:t>different ROLES and distributions</a:t>
            </a:r>
          </a:p>
          <a:p>
            <a:r>
              <a:rPr lang="en-US" baseline="0" dirty="0" smtClean="0"/>
              <a:t>                   thymus: REGIONS that are IDENTIFIED by CELL TYPES present</a:t>
            </a:r>
            <a:r>
              <a:rPr lang="en-US" b="1" baseline="0" dirty="0" smtClean="0"/>
              <a:t>		          </a:t>
            </a:r>
          </a:p>
          <a:p>
            <a:r>
              <a:rPr lang="en-US" b="1" baseline="0" dirty="0" smtClean="0"/>
              <a:t>                                  cells have different roles and distributions </a:t>
            </a:r>
            <a:endParaRPr lang="en-US" dirty="0" smtClean="0"/>
          </a:p>
          <a:p>
            <a:r>
              <a:rPr lang="en-US" dirty="0" smtClean="0"/>
              <a:t>By making</a:t>
            </a:r>
            <a:r>
              <a:rPr lang="en-US" baseline="0" dirty="0" smtClean="0"/>
              <a:t> this comparison and treating thymus like an ecosystem/ecological community, we can directly apply quantitative approaches used in ecology to thymus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time I did analysis, I Randomly picked 200x200, cell counts in each bin were reasonable number (not too high or low)</a:t>
            </a:r>
          </a:p>
          <a:p>
            <a:r>
              <a:rPr lang="en-US" dirty="0" smtClean="0"/>
              <a:t>Not good reason, Need something to support this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Determining the optimal quadrant size: Rarefaction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Rarefaction-technique used in ecology to assess species richness (#</a:t>
            </a:r>
            <a:r>
              <a:rPr lang="en-US" baseline="0" dirty="0" smtClean="0">
                <a:solidFill>
                  <a:schemeClr val="bg1"/>
                </a:solidFill>
              </a:rPr>
              <a:t> of species)</a:t>
            </a:r>
            <a:r>
              <a:rPr lang="en-US" dirty="0" smtClean="0">
                <a:solidFill>
                  <a:schemeClr val="bg1"/>
                </a:solidFill>
              </a:rPr>
              <a:t> from the results of sampling.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issue that occurs when </a:t>
            </a:r>
            <a:r>
              <a:rPr lang="en-US" b="1" dirty="0" smtClean="0">
                <a:solidFill>
                  <a:schemeClr val="bg1"/>
                </a:solidFill>
              </a:rPr>
              <a:t>sampling species in a community </a:t>
            </a:r>
            <a:r>
              <a:rPr lang="en-US" dirty="0" smtClean="0">
                <a:solidFill>
                  <a:schemeClr val="bg1"/>
                </a:solidFill>
              </a:rPr>
              <a:t>is that the larger the number of samples, the more species that will</a:t>
            </a:r>
            <a:r>
              <a:rPr lang="en-US" baseline="0" dirty="0" smtClean="0">
                <a:solidFill>
                  <a:schemeClr val="bg1"/>
                </a:solidFill>
              </a:rPr>
              <a:t> be found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 When have you collected</a:t>
            </a:r>
            <a:r>
              <a:rPr lang="en-US" baseline="0" dirty="0" smtClean="0">
                <a:solidFill>
                  <a:schemeClr val="bg1"/>
                </a:solidFill>
              </a:rPr>
              <a:t> enough samples? (when is the bin size small/large enough) large bin size=more samples, get to point where you will lose info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Want to find the smallest unit of area that still contains useful information, construction of rarefaction curves,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Selected 5x5 quadrants and took average over a section of thymus that contained #of</a:t>
            </a:r>
            <a:r>
              <a:rPr lang="en-US" baseline="0" dirty="0" smtClean="0">
                <a:solidFill>
                  <a:schemeClr val="bg1"/>
                </a:solidFill>
              </a:rPr>
              <a:t> cell types (as opposed to # of cells).  I did this 8 times in cortex and 8 times in medulla (since medulla had higher cell counts than cortex) and took average of that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bg1">
                    <a:lumMod val="95000"/>
                  </a:schemeClr>
                </a:solidFill>
              </a:rPr>
              <a:t>Steep slope 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indicates that a large fraction of the species diversity (cell types) remains to be  discovered.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When the curve becomes flatter to the right, a reasonable number of individual samples have been taken: more  sampling is likely to yield only few additional species.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/>
              <a:t>Saturated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 when curve plateaus, probably won’t have all 7 cell types in the cortex (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markers)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the count information from 2Dhistogram  and Reformat into community matrix with some species (columns) and where they are located (rows).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Initially had location information (way of identifying bin locations) but this info took over the clustering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format I will use for my analysis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images from </a:t>
            </a:r>
            <a:r>
              <a:rPr lang="en-US" dirty="0" err="1" smtClean="0"/>
              <a:t>Ptgui</a:t>
            </a:r>
            <a:r>
              <a:rPr lang="en-US" dirty="0" smtClean="0"/>
              <a:t> into </a:t>
            </a:r>
            <a:r>
              <a:rPr lang="en-US" dirty="0" err="1" smtClean="0"/>
              <a:t>Cellprofiler</a:t>
            </a:r>
            <a:r>
              <a:rPr lang="en-US" dirty="0" smtClean="0"/>
              <a:t> to get cell counts which will be used for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Real signal, Intensity of fluorescence</a:t>
            </a:r>
          </a:p>
          <a:p>
            <a:r>
              <a:rPr lang="en-US" dirty="0" smtClean="0"/>
              <a:t>Different colors =</a:t>
            </a:r>
            <a:r>
              <a:rPr lang="en-US" baseline="0" dirty="0" smtClean="0"/>
              <a:t> different cells, </a:t>
            </a:r>
          </a:p>
          <a:p>
            <a:r>
              <a:rPr lang="en-US" baseline="0" dirty="0" smtClean="0"/>
              <a:t>Finds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of cell and outputs x and y location</a:t>
            </a:r>
          </a:p>
          <a:p>
            <a:endParaRPr lang="en-US" dirty="0" smtClean="0"/>
          </a:p>
          <a:p>
            <a:r>
              <a:rPr lang="en-US" dirty="0" smtClean="0"/>
              <a:t>This shows</a:t>
            </a:r>
            <a:r>
              <a:rPr lang="en-US" baseline="0" dirty="0" smtClean="0"/>
              <a:t> a zoomed in portion of the thymus so you can see what CP considers to be a cell</a:t>
            </a:r>
          </a:p>
          <a:p>
            <a:r>
              <a:rPr lang="en-US" baseline="0" dirty="0" smtClean="0"/>
              <a:t>Green is what CP detects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parameters I set, </a:t>
            </a:r>
            <a:r>
              <a:rPr lang="en-US" b="1" baseline="0" dirty="0" err="1" smtClean="0"/>
              <a:t>centroid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Take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results,</a:t>
            </a:r>
            <a:r>
              <a:rPr lang="en-US" baseline="0" dirty="0" smtClean="0">
                <a:solidFill>
                  <a:schemeClr val="bg1"/>
                </a:solidFill>
              </a:rPr>
              <a:t> reformat,</a:t>
            </a:r>
            <a:r>
              <a:rPr lang="en-US" dirty="0" smtClean="0">
                <a:solidFill>
                  <a:schemeClr val="bg1"/>
                </a:solidFill>
              </a:rPr>
              <a:t> use them in 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Place grid over</a:t>
            </a:r>
            <a:r>
              <a:rPr lang="en-US" baseline="0" dirty="0" smtClean="0">
                <a:solidFill>
                  <a:schemeClr val="bg1"/>
                </a:solidFill>
              </a:rPr>
              <a:t> thymus section and record # of cell for each cell type that fall into each box of the grid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of One sample are</a:t>
            </a:r>
            <a:r>
              <a:rPr lang="en-US" baseline="0" dirty="0" smtClean="0"/>
              <a:t> grouping more closely with M2 than M1, NEED LARGER SAMPLE SIZE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 at spatial distribution</a:t>
            </a:r>
            <a:r>
              <a:rPr lang="en-US" baseline="0" dirty="0" smtClean="0"/>
              <a:t> of clusters as opposed to composition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Looks at components that are connected;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, compare to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in other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CC67-4A62-4AD4-B0AA-96F70661C8E6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Several questions we were interested in asking about the thymus (listed on right)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left are the </a:t>
            </a:r>
            <a:r>
              <a:rPr lang="en-US" b="1" baseline="0" dirty="0" smtClean="0"/>
              <a:t>parallel questions </a:t>
            </a:r>
            <a:r>
              <a:rPr lang="en-US" baseline="0" dirty="0" smtClean="0"/>
              <a:t>asked by ecologists for centuries about communities</a:t>
            </a:r>
          </a:p>
          <a:p>
            <a:r>
              <a:rPr lang="en-US" baseline="0" dirty="0" smtClean="0"/>
              <a:t>Have </a:t>
            </a:r>
            <a:r>
              <a:rPr lang="en-US" b="1" baseline="0" dirty="0" smtClean="0"/>
              <a:t>developed</a:t>
            </a:r>
            <a:r>
              <a:rPr lang="en-US" baseline="0" dirty="0" smtClean="0"/>
              <a:t> methods to answer these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SLIDE</a:t>
            </a:r>
          </a:p>
          <a:p>
            <a:r>
              <a:rPr lang="en-US" baseline="0" dirty="0" smtClean="0"/>
              <a:t>Some respects, </a:t>
            </a:r>
            <a:r>
              <a:rPr lang="en-US" b="1" baseline="0" dirty="0" smtClean="0"/>
              <a:t>easier</a:t>
            </a:r>
            <a:r>
              <a:rPr lang="en-US" baseline="0" dirty="0" smtClean="0"/>
              <a:t> to look at organ.</a:t>
            </a:r>
          </a:p>
          <a:p>
            <a:r>
              <a:rPr lang="en-US" baseline="0" dirty="0" smtClean="0"/>
              <a:t>Removal of species takes long time (months to years), </a:t>
            </a:r>
            <a:r>
              <a:rPr lang="en-US" b="1" baseline="0" dirty="0" smtClean="0"/>
              <a:t>create gene knockouts </a:t>
            </a:r>
            <a:r>
              <a:rPr lang="en-US" baseline="0" dirty="0" smtClean="0"/>
              <a:t>in mouse to remove specific cell types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Completely rearrange cellular environment? Will it have a detectable effect?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RESULTS of </a:t>
            </a:r>
            <a:r>
              <a:rPr lang="en-US" baseline="0" dirty="0" err="1" smtClean="0"/>
              <a:t>ccl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wildtype</a:t>
            </a:r>
            <a:endParaRPr lang="en-US" baseline="0" dirty="0" smtClean="0"/>
          </a:p>
          <a:p>
            <a:r>
              <a:rPr lang="en-US" baseline="0" dirty="0" smtClean="0"/>
              <a:t>way of identifying clusters with CCL is imperfect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shape of clusters</a:t>
            </a:r>
          </a:p>
          <a:p>
            <a:r>
              <a:rPr lang="en-US" baseline="0" dirty="0" smtClean="0"/>
              <a:t>Still refining method to work with dataset;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SLIDE</a:t>
            </a:r>
          </a:p>
          <a:p>
            <a:r>
              <a:rPr lang="en-US" dirty="0" smtClean="0"/>
              <a:t>Takes immature t cells and turns them into functional mature t cells (involved in immune response)</a:t>
            </a:r>
          </a:p>
          <a:p>
            <a:r>
              <a:rPr lang="en-US" dirty="0" smtClean="0"/>
              <a:t>-involved in immune response</a:t>
            </a:r>
          </a:p>
          <a:p>
            <a:endParaRPr lang="en-US" dirty="0" smtClean="0"/>
          </a:p>
          <a:p>
            <a:r>
              <a:rPr lang="en-US" dirty="0" smtClean="0"/>
              <a:t>Besides</a:t>
            </a:r>
            <a:r>
              <a:rPr lang="en-US" baseline="0" dirty="0" smtClean="0"/>
              <a:t> the fact that the thymus is </a:t>
            </a:r>
            <a:r>
              <a:rPr lang="en-US" b="1" baseline="0" dirty="0" smtClean="0"/>
              <a:t>clinically important</a:t>
            </a:r>
            <a:r>
              <a:rPr lang="en-US" baseline="0" dirty="0" smtClean="0"/>
              <a:t>. There are several </a:t>
            </a:r>
            <a:r>
              <a:rPr lang="en-US" b="1" baseline="0" dirty="0" smtClean="0"/>
              <a:t>reasons Thymus is great </a:t>
            </a:r>
            <a:r>
              <a:rPr lang="en-US" baseline="0" dirty="0" smtClean="0"/>
              <a:t>organ for this type of analysis/comparison. </a:t>
            </a:r>
          </a:p>
          <a:p>
            <a:r>
              <a:rPr lang="en-US" baseline="0" dirty="0" smtClean="0"/>
              <a:t>was chosen because </a:t>
            </a:r>
            <a:r>
              <a:rPr lang="en-US" b="1" baseline="0" dirty="0" smtClean="0"/>
              <a:t>size (easier to perform analysis) and </a:t>
            </a:r>
            <a:r>
              <a:rPr lang="en-US" baseline="0" dirty="0" smtClean="0"/>
              <a:t>b</a:t>
            </a:r>
            <a:r>
              <a:rPr lang="en-US" b="1" baseline="0" dirty="0" smtClean="0"/>
              <a:t>ecause of 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 Also, have TOOLS available that can be used for analysis</a:t>
            </a:r>
          </a:p>
          <a:p>
            <a:r>
              <a:rPr lang="en-US" baseline="0" dirty="0" smtClean="0"/>
              <a:t>Have cellular </a:t>
            </a:r>
            <a:r>
              <a:rPr lang="en-US" b="1" baseline="0" dirty="0" smtClean="0"/>
              <a:t>markers for different cell types and  different t-cell differentiation </a:t>
            </a:r>
            <a:r>
              <a:rPr lang="en-US" baseline="0" dirty="0" smtClean="0"/>
              <a:t>stages/ Markers combined </a:t>
            </a:r>
            <a:r>
              <a:rPr lang="en-US" b="1" baseline="0" dirty="0" smtClean="0"/>
              <a:t>cover a good portion of </a:t>
            </a:r>
            <a:r>
              <a:rPr lang="en-US" baseline="0" dirty="0" smtClean="0"/>
              <a:t>the thymus </a:t>
            </a:r>
          </a:p>
          <a:p>
            <a:endParaRPr lang="en-US" dirty="0" smtClean="0"/>
          </a:p>
          <a:p>
            <a:r>
              <a:rPr lang="en-US" baseline="0" dirty="0" smtClean="0"/>
              <a:t>Through </a:t>
            </a:r>
            <a:r>
              <a:rPr lang="en-US" b="1" baseline="0" dirty="0" smtClean="0"/>
              <a:t>descriptive analysis (using cell specific markers</a:t>
            </a:r>
            <a:r>
              <a:rPr lang="en-US" baseline="0" dirty="0" smtClean="0"/>
              <a:t>), we know </a:t>
            </a:r>
            <a:r>
              <a:rPr lang="en-US" b="1" baseline="0" dirty="0" smtClean="0"/>
              <a:t>general patterns of regional organization</a:t>
            </a:r>
          </a:p>
          <a:p>
            <a:r>
              <a:rPr lang="en-US" baseline="0" dirty="0" smtClean="0"/>
              <a:t>We don’t even know specifics about </a:t>
            </a:r>
            <a:r>
              <a:rPr lang="en-US" b="1" baseline="0" dirty="0" smtClean="0"/>
              <a:t>cellular level organization, </a:t>
            </a:r>
          </a:p>
          <a:p>
            <a:r>
              <a:rPr lang="en-US" b="1" baseline="0" dirty="0" smtClean="0"/>
              <a:t>very interested in understanding; give us insight into organ function 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```````````````````````````</a:t>
            </a:r>
          </a:p>
          <a:p>
            <a:r>
              <a:rPr lang="en-US" b="0" dirty="0" smtClean="0"/>
              <a:t>Organs that would</a:t>
            </a:r>
            <a:r>
              <a:rPr lang="en-US" b="0" baseline="0" dirty="0" smtClean="0"/>
              <a:t> be especially useful for include:</a:t>
            </a:r>
            <a:endParaRPr lang="en-US" b="0" dirty="0" smtClean="0"/>
          </a:p>
          <a:p>
            <a:r>
              <a:rPr lang="en-US" b="0" dirty="0" err="1" smtClean="0"/>
              <a:t>endodermal</a:t>
            </a:r>
            <a:r>
              <a:rPr lang="en-US" b="0" dirty="0" smtClean="0"/>
              <a:t> glandular organs (thymus,</a:t>
            </a:r>
            <a:r>
              <a:rPr lang="en-US" b="0" baseline="0" dirty="0" smtClean="0"/>
              <a:t> liver, pancreas)</a:t>
            </a:r>
            <a:r>
              <a:rPr lang="en-US" b="0" dirty="0" smtClean="0"/>
              <a:t> , no discernable</a:t>
            </a:r>
            <a:r>
              <a:rPr lang="en-US" b="0" baseline="0" dirty="0" smtClean="0"/>
              <a:t> features</a:t>
            </a:r>
            <a:endParaRPr lang="en-US" b="0" dirty="0" smtClean="0"/>
          </a:p>
          <a:p>
            <a:r>
              <a:rPr lang="en-US" b="0" dirty="0" smtClean="0"/>
              <a:t>structure is more difficult to perceive (as opposed</a:t>
            </a:r>
            <a:r>
              <a:rPr lang="en-US" b="0" baseline="0" dirty="0" smtClean="0"/>
              <a:t> to organ like heart: cut open and see compartments and vessels)</a:t>
            </a:r>
            <a:endParaRPr lang="en-US" b="0" dirty="0" smtClean="0"/>
          </a:p>
          <a:p>
            <a:r>
              <a:rPr lang="en-US" b="0" dirty="0" smtClean="0"/>
              <a:t>organizational structures that are visible only with the use of molecular or cellular markers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info –zoom</a:t>
            </a:r>
            <a:r>
              <a:rPr lang="en-US" baseline="0" dirty="0" smtClean="0"/>
              <a:t> in on a portion of the thymus; get image that looks like this</a:t>
            </a:r>
            <a:endParaRPr lang="en-US" dirty="0" smtClean="0"/>
          </a:p>
          <a:p>
            <a:r>
              <a:rPr lang="en-US" dirty="0" smtClean="0"/>
              <a:t>Picture is showing section of thymus from the capsule downward to medulla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Several different 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Cortex: Outer region (more</a:t>
            </a:r>
            <a:r>
              <a:rPr lang="en-US" baseline="0" dirty="0" smtClean="0">
                <a:solidFill>
                  <a:schemeClr val="bg1"/>
                </a:solidFill>
              </a:rPr>
              <a:t> t cells, </a:t>
            </a:r>
            <a:r>
              <a:rPr lang="en-US" baseline="0" dirty="0" err="1" smtClean="0">
                <a:solidFill>
                  <a:schemeClr val="bg1"/>
                </a:solidFill>
              </a:rPr>
              <a:t>stromal</a:t>
            </a:r>
            <a:r>
              <a:rPr lang="en-US" baseline="0" dirty="0" smtClean="0">
                <a:solidFill>
                  <a:schemeClr val="bg1"/>
                </a:solidFill>
              </a:rPr>
              <a:t> environment is less dense)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Medulla: Inner region</a:t>
            </a:r>
          </a:p>
          <a:p>
            <a:pPr marL="346075" indent="-346075"/>
            <a:r>
              <a:rPr lang="en-US" dirty="0" err="1" smtClean="0">
                <a:solidFill>
                  <a:schemeClr val="bg1"/>
                </a:solidFill>
              </a:rPr>
              <a:t>Cortocomedullary</a:t>
            </a:r>
            <a:r>
              <a:rPr lang="en-US" dirty="0" smtClean="0">
                <a:solidFill>
                  <a:schemeClr val="bg1"/>
                </a:solidFill>
              </a:rPr>
              <a:t> Junction (CMJ): Area where they meet         </a:t>
            </a:r>
          </a:p>
          <a:p>
            <a:pPr marL="225425" indent="-225425"/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region: Outer cortex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CELL TYPES</a:t>
            </a:r>
            <a:r>
              <a:rPr lang="en-US" b="1" dirty="0" smtClean="0">
                <a:solidFill>
                  <a:schemeClr val="bg1"/>
                </a:solidFill>
              </a:rPr>
              <a:t>- within these regions</a:t>
            </a:r>
            <a:r>
              <a:rPr lang="en-US" b="1" baseline="0" dirty="0" smtClean="0">
                <a:solidFill>
                  <a:schemeClr val="bg1"/>
                </a:solidFill>
              </a:rPr>
              <a:t> are different compositions of cell types</a:t>
            </a:r>
            <a:endParaRPr lang="en-US" dirty="0" smtClean="0"/>
          </a:p>
          <a:p>
            <a:pPr>
              <a:buNone/>
            </a:pPr>
            <a:r>
              <a:rPr lang="en-US" b="1" dirty="0" smtClean="0"/>
              <a:t>Resident cell types</a:t>
            </a:r>
            <a:r>
              <a:rPr lang="en-US" b="0" dirty="0" smtClean="0"/>
              <a:t>:-make up</a:t>
            </a:r>
            <a:r>
              <a:rPr lang="en-US" b="0" baseline="0" dirty="0" smtClean="0"/>
              <a:t> the organ-</a:t>
            </a:r>
            <a:r>
              <a:rPr lang="en-US" b="0" baseline="0" dirty="0" err="1" smtClean="0"/>
              <a:t>stromal</a:t>
            </a:r>
            <a:r>
              <a:rPr lang="en-US" b="0" baseline="0" dirty="0" smtClean="0"/>
              <a:t>-plants in environment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 (TECs)-support </a:t>
            </a:r>
            <a:r>
              <a:rPr lang="en-US" b="0" dirty="0" err="1" smtClean="0"/>
              <a:t>mTECs</a:t>
            </a:r>
            <a:r>
              <a:rPr lang="en-US" b="0" dirty="0" smtClean="0"/>
              <a:t> (</a:t>
            </a:r>
            <a:r>
              <a:rPr lang="en-US" b="0" dirty="0" err="1" smtClean="0"/>
              <a:t>medullary</a:t>
            </a:r>
            <a:r>
              <a:rPr lang="en-US" b="0" dirty="0" smtClean="0"/>
              <a:t>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cells)-</a:t>
            </a:r>
            <a:r>
              <a:rPr lang="en-US" b="0" dirty="0" err="1" smtClean="0"/>
              <a:t>cTEC</a:t>
            </a:r>
            <a:r>
              <a:rPr lang="en-US" b="0" dirty="0" smtClean="0"/>
              <a:t> (cortical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 </a:t>
            </a:r>
          </a:p>
          <a:p>
            <a:pPr>
              <a:buNone/>
            </a:pPr>
            <a:r>
              <a:rPr lang="en-US" b="0" dirty="0" smtClean="0"/>
              <a:t>                               Vasculature-blood vessels (t cells and nutrients)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Dendritic</a:t>
            </a:r>
            <a:r>
              <a:rPr lang="en-US" b="0" dirty="0" smtClean="0"/>
              <a:t> cells-maturation</a:t>
            </a:r>
            <a:r>
              <a:rPr lang="en-US" b="0" baseline="0" dirty="0" smtClean="0"/>
              <a:t> of t cells</a:t>
            </a:r>
            <a:endParaRPr lang="en-US" sz="2700" b="0" baseline="0" dirty="0" smtClean="0"/>
          </a:p>
          <a:p>
            <a:pPr>
              <a:buNone/>
            </a:pPr>
            <a:r>
              <a:rPr lang="en-US" sz="3200" b="1" dirty="0" smtClean="0"/>
              <a:t>Migrating cell types: animals in environment</a:t>
            </a: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T cells</a:t>
            </a:r>
          </a:p>
          <a:p>
            <a:pPr lvl="2"/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KEY POINT: interactions with microenvironments crucial</a:t>
            </a:r>
            <a:r>
              <a:rPr lang="en-US" sz="3200" b="0" baseline="0" dirty="0" smtClean="0">
                <a:solidFill>
                  <a:schemeClr val="bg1"/>
                </a:solidFill>
              </a:rPr>
              <a:t> for development, don’t know much about organization</a:t>
            </a:r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endParaRPr lang="en-US" dirty="0" smtClean="0">
              <a:solidFill>
                <a:schemeClr val="bg1"/>
              </a:solidFill>
            </a:endParaRPr>
          </a:p>
          <a:p>
            <a:pPr lvl="3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GOAL:IDENTIFY  MANY CELL TYPES (increased statistical power for</a:t>
            </a:r>
            <a:r>
              <a:rPr lang="en-US" baseline="0" dirty="0" smtClean="0"/>
              <a:t> analysis)</a:t>
            </a:r>
            <a:endParaRPr lang="en-US" dirty="0" smtClean="0"/>
          </a:p>
          <a:p>
            <a:pPr marL="228600" indent="-228600">
              <a:buNone/>
            </a:pPr>
            <a:endParaRPr lang="en-US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Take</a:t>
            </a:r>
            <a:r>
              <a:rPr lang="en-US" baseline="0" dirty="0" smtClean="0"/>
              <a:t> middle </a:t>
            </a:r>
            <a:r>
              <a:rPr lang="en-US" baseline="0" dirty="0" err="1" smtClean="0"/>
              <a:t>sagittal</a:t>
            </a:r>
            <a:r>
              <a:rPr lang="en-US" baseline="0" dirty="0" smtClean="0"/>
              <a:t> sections of 1 month old wild type left lobe thymus and stain them with antibodies that bind to specific cell types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Take pictures with microscope along the entire thymus section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Piece them together using </a:t>
            </a:r>
            <a:r>
              <a:rPr lang="en-US" baseline="0" dirty="0" err="1" smtClean="0"/>
              <a:t>PTGui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panaromic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pic</a:t>
            </a:r>
            <a:r>
              <a:rPr lang="en-US" baseline="0" dirty="0" smtClean="0"/>
              <a:t> stitching software) and use Cell Profiler (cell counting program) to perform cell counts on sections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Use cell location and abundance info from these sections for spatial analysis, this image is showing a heat map of different cell markers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r>
              <a:rPr lang="en-US" baseline="0" dirty="0" smtClean="0"/>
              <a:t>Example of 4 cell types on microscope</a:t>
            </a:r>
          </a:p>
          <a:p>
            <a:r>
              <a:rPr lang="en-US" baseline="0" dirty="0" smtClean="0"/>
              <a:t>Limited by # of channels and antibodies available</a:t>
            </a:r>
          </a:p>
          <a:p>
            <a:endParaRPr lang="en-US" dirty="0" smtClean="0"/>
          </a:p>
          <a:p>
            <a:r>
              <a:rPr lang="en-US" baseline="0" dirty="0" smtClean="0"/>
              <a:t>Blood vessels,</a:t>
            </a:r>
          </a:p>
          <a:p>
            <a:r>
              <a:rPr lang="en-US" baseline="0" dirty="0" smtClean="0"/>
              <a:t>Subsets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cTEC</a:t>
            </a:r>
            <a:endParaRPr lang="en-US" baseline="0" dirty="0" smtClean="0"/>
          </a:p>
          <a:p>
            <a:r>
              <a:rPr lang="en-US" baseline="0" dirty="0" smtClean="0"/>
              <a:t>Subsets of T cells</a:t>
            </a:r>
          </a:p>
          <a:p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Tried to correspond</a:t>
            </a:r>
            <a:r>
              <a:rPr lang="en-US" baseline="0" dirty="0" smtClean="0"/>
              <a:t> to the colors in the image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More markers for </a:t>
            </a:r>
            <a:r>
              <a:rPr lang="en-US" baseline="0" dirty="0" err="1" smtClean="0"/>
              <a:t>mTEC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 diversity in medulla; different subsets of </a:t>
            </a:r>
            <a:r>
              <a:rPr lang="en-US" dirty="0" err="1" smtClean="0"/>
              <a:t>mTECs</a:t>
            </a:r>
            <a:r>
              <a:rPr lang="en-US" dirty="0" smtClean="0"/>
              <a:t> that we have markers for that work well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Don’t have as</a:t>
            </a:r>
            <a:r>
              <a:rPr lang="en-US" baseline="0" dirty="0" smtClean="0"/>
              <a:t> many markers as cortex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A97F-1098-4322-93F4-9CB2667A47B1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A2AB-6DF6-4382-BAE5-7F7A516DCAB7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A3E-2668-45CB-AE11-47C2BFC2105C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6A1E-5376-4818-BE3E-304CD5AC07AB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FDBC-11F6-4589-B472-6B3F727FF941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F081-6980-44FA-9B90-F5BC702410DA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6D4-0E8B-4EFF-A1F1-1AB4F61C9BB9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B2D7-59E8-4E57-9B23-0BE137F84A51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97E7-8976-4751-ACCB-265E5B3CDC20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D00D-FCF5-40BF-906A-943F30D0AA94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611F-572A-43AE-9740-6D8DAD57498D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88C3-1CC9-458D-8801-8D5474DBDE34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500" dirty="0" smtClean="0"/>
              <a:t>K14-Blue</a:t>
            </a:r>
            <a:br>
              <a:rPr lang="en-US" sz="1500" dirty="0" smtClean="0"/>
            </a:br>
            <a:r>
              <a:rPr lang="en-US" sz="1500" dirty="0" smtClean="0"/>
              <a:t> Claudin5-Green</a:t>
            </a:r>
            <a:br>
              <a:rPr lang="en-US" sz="1500" dirty="0" smtClean="0"/>
            </a:br>
            <a:r>
              <a:rPr lang="en-US" sz="1500" dirty="0" err="1" smtClean="0"/>
              <a:t>PDGFRb</a:t>
            </a:r>
            <a:r>
              <a:rPr lang="en-US" sz="1500" dirty="0" smtClean="0"/>
              <a:t>-Red</a:t>
            </a:r>
            <a:br>
              <a:rPr lang="en-US" sz="1500" dirty="0" smtClean="0"/>
            </a:br>
            <a:r>
              <a:rPr lang="en-US" sz="1500" dirty="0" smtClean="0"/>
              <a:t> Foxp3-Purple</a:t>
            </a:r>
            <a:br>
              <a:rPr lang="en-US" sz="1500" dirty="0" smtClean="0"/>
            </a:b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>20x Lab Microscope</a:t>
            </a:r>
            <a:br>
              <a:rPr lang="en-US" sz="1500" dirty="0" smtClean="0"/>
            </a:br>
            <a:r>
              <a:rPr lang="en-US" sz="1500" dirty="0" smtClean="0"/>
              <a:t>Frozen Antibody Set 1</a:t>
            </a:r>
            <a:endParaRPr lang="en-US" sz="1500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4294967295"/>
          </p:nvPr>
        </p:nvPicPr>
        <p:blipFill rotWithShape="1">
          <a:blip r:embed="rId3"/>
          <a:srcRect l="45960" t="20890" r="35251" b="57301"/>
          <a:stretch/>
        </p:blipFill>
        <p:spPr>
          <a:xfrm>
            <a:off x="4648200" y="0"/>
            <a:ext cx="4572000" cy="3306762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Content Placeholder 6"/>
          <p:cNvPicPr>
            <a:picLocks/>
          </p:cNvPicPr>
          <p:nvPr/>
        </p:nvPicPr>
        <p:blipFill rotWithShape="1">
          <a:blip r:embed="rId3"/>
          <a:srcRect l="27170" t="20890" r="54667" b="57301"/>
          <a:stretch/>
        </p:blipFill>
        <p:spPr>
          <a:xfrm>
            <a:off x="0" y="0"/>
            <a:ext cx="4419600" cy="3306762"/>
          </a:xfrm>
          <a:prstGeom prst="rect">
            <a:avLst/>
          </a:prstGeom>
        </p:spPr>
      </p:pic>
      <p:pic>
        <p:nvPicPr>
          <p:cNvPr id="11" name="Content Placeholder 6"/>
          <p:cNvPicPr>
            <a:picLocks/>
          </p:cNvPicPr>
          <p:nvPr/>
        </p:nvPicPr>
        <p:blipFill rotWithShape="1">
          <a:blip r:embed="rId3"/>
          <a:srcRect l="45960" t="43704" r="35251" b="34686"/>
          <a:stretch/>
        </p:blipFill>
        <p:spPr>
          <a:xfrm>
            <a:off x="4572000" y="3352800"/>
            <a:ext cx="4648200" cy="3505200"/>
          </a:xfrm>
          <a:prstGeom prst="rect">
            <a:avLst/>
          </a:prstGeom>
        </p:spPr>
      </p:pic>
      <p:pic>
        <p:nvPicPr>
          <p:cNvPr id="12" name="Content Placeholder 6"/>
          <p:cNvPicPr>
            <a:picLocks/>
          </p:cNvPicPr>
          <p:nvPr/>
        </p:nvPicPr>
        <p:blipFill rotWithShape="1">
          <a:blip r:embed="rId3"/>
          <a:srcRect l="27170" t="43704" r="54354" b="34686"/>
          <a:stretch/>
        </p:blipFill>
        <p:spPr>
          <a:xfrm>
            <a:off x="0" y="3352800"/>
            <a:ext cx="4648200" cy="35052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213042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Cellular Ecology of the Mouse Thymus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81400" y="44958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xmlns:mv="urn:schemas-microsoft-com:mac:vml" xmlns:mc="http://schemas.openxmlformats.org/markup-compatibility/2006" val="409236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3435" t="29831" r="29860" b="28973"/>
          <a:stretch>
            <a:fillRect/>
          </a:stretch>
        </p:blipFill>
        <p:spPr bwMode="auto">
          <a:xfrm>
            <a:off x="2627" y="1371600"/>
            <a:ext cx="914137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http://en.wikipedia.org/wiki/K-means_clustering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676400"/>
            <a:ext cx="5410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Regions	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Cortex, Medulla, </a:t>
            </a:r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region, CMJ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 these regions be computationally reproduced?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we identify cryptic information (other regions or </a:t>
            </a:r>
            <a:r>
              <a:rPr lang="en-US" dirty="0" err="1" smtClean="0">
                <a:solidFill>
                  <a:schemeClr val="bg1"/>
                </a:solidFill>
              </a:rPr>
              <a:t>subregions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Is pattern consistent throughout thymus? Between samples?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3250" name="AutoShape 2" descr="Image result for &quot;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2" name="Picture 4" descr="http://rprogramming.net/wp-content/uploads/2012/10/R-Programm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600200" cy="1213945"/>
          </a:xfrm>
          <a:prstGeom prst="rect">
            <a:avLst/>
          </a:prstGeom>
          <a:noFill/>
        </p:spPr>
      </p:pic>
      <p:pic>
        <p:nvPicPr>
          <p:cNvPr id="9" name="Picture 69" descr="thymusintro.jpg"/>
          <p:cNvPicPr>
            <a:picLocks noGrp="1" noChangeArrowheads="1"/>
          </p:cNvPicPr>
          <p:nvPr>
            <p:ph sz="half" idx="2"/>
          </p:nvPr>
        </p:nvPicPr>
        <p:blipFill>
          <a:blip r:embed="rId4"/>
          <a:srcRect l="1614" r="66113"/>
          <a:stretch>
            <a:fillRect/>
          </a:stretch>
        </p:blipFill>
        <p:spPr bwMode="auto">
          <a:xfrm>
            <a:off x="5257800" y="990600"/>
            <a:ext cx="38862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                               Clustering Results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                                    K=4                   K=5                   K=10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2819400" y="1066800"/>
            <a:ext cx="1981200" cy="5791200"/>
          </a:xfrm>
          <a:prstGeom prst="frame">
            <a:avLst>
              <a:gd name="adj1" fmla="val 576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Content Placeholder 9" descr="Rplot01.png"/>
          <p:cNvPicPr>
            <a:picLocks noGrp="1" noChangeAspect="1"/>
          </p:cNvPicPr>
          <p:nvPr>
            <p:ph idx="1"/>
          </p:nvPr>
        </p:nvPicPr>
        <p:blipFill>
          <a:blip r:embed="rId3"/>
          <a:srcRect l="1014" t="2104" r="10312" b="65907"/>
          <a:stretch>
            <a:fillRect/>
          </a:stretch>
        </p:blipFill>
        <p:spPr>
          <a:xfrm rot="16200000">
            <a:off x="1036721" y="3154279"/>
            <a:ext cx="5546558" cy="1676400"/>
          </a:xfrm>
        </p:spPr>
      </p:pic>
      <p:pic>
        <p:nvPicPr>
          <p:cNvPr id="11" name="Picture 10" descr="RplotK10.png"/>
          <p:cNvPicPr>
            <a:picLocks noChangeAspect="1"/>
          </p:cNvPicPr>
          <p:nvPr/>
        </p:nvPicPr>
        <p:blipFill>
          <a:blip r:embed="rId4"/>
          <a:srcRect l="1121" t="1320" r="12049" b="65972"/>
          <a:stretch>
            <a:fillRect/>
          </a:stretch>
        </p:blipFill>
        <p:spPr>
          <a:xfrm rot="16200000">
            <a:off x="4914900" y="3086100"/>
            <a:ext cx="5715000" cy="1828800"/>
          </a:xfrm>
          <a:prstGeom prst="rect">
            <a:avLst/>
          </a:prstGeom>
        </p:spPr>
      </p:pic>
      <p:pic>
        <p:nvPicPr>
          <p:cNvPr id="12" name="Picture 11" descr="RplotNk5.png"/>
          <p:cNvPicPr>
            <a:picLocks noChangeAspect="1"/>
          </p:cNvPicPr>
          <p:nvPr/>
        </p:nvPicPr>
        <p:blipFill>
          <a:blip r:embed="rId5"/>
          <a:srcRect l="1158" t="1874" r="12012" b="65418"/>
          <a:stretch>
            <a:fillRect/>
          </a:stretch>
        </p:blipFill>
        <p:spPr>
          <a:xfrm rot="16200000">
            <a:off x="2857500" y="3086100"/>
            <a:ext cx="5715000" cy="1828800"/>
          </a:xfrm>
          <a:prstGeom prst="rect">
            <a:avLst/>
          </a:prstGeom>
        </p:spPr>
      </p:pic>
      <p:pic>
        <p:nvPicPr>
          <p:cNvPr id="8" name="Content Placeholder 4" descr="Allcolors_WT1_2_UEACDCDClaud.jpg"/>
          <p:cNvPicPr>
            <a:picLocks noChangeAspect="1"/>
          </p:cNvPicPr>
          <p:nvPr/>
        </p:nvPicPr>
        <p:blipFill>
          <a:blip r:embed="rId6" cstate="print">
            <a:lum bright="20000" contrast="30000"/>
          </a:blip>
          <a:stretch>
            <a:fillRect/>
          </a:stretch>
        </p:blipFill>
        <p:spPr>
          <a:xfrm>
            <a:off x="457200" y="1295400"/>
            <a:ext cx="2204337" cy="525219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981200" y="563350"/>
            <a:ext cx="2105800" cy="6294650"/>
            <a:chOff x="2618600" y="563350"/>
            <a:chExt cx="2105800" cy="6294650"/>
          </a:xfrm>
        </p:grpSpPr>
        <p:grpSp>
          <p:nvGrpSpPr>
            <p:cNvPr id="18" name="Group 17"/>
            <p:cNvGrpSpPr/>
            <p:nvPr/>
          </p:nvGrpSpPr>
          <p:grpSpPr>
            <a:xfrm>
              <a:off x="2666999" y="563350"/>
              <a:ext cx="2057401" cy="6294650"/>
              <a:chOff x="1676399" y="206498"/>
              <a:chExt cx="2286002" cy="6816537"/>
            </a:xfrm>
          </p:grpSpPr>
          <p:pic>
            <p:nvPicPr>
              <p:cNvPr id="12" name="Picture 11" descr="Rplotgraph.png"/>
              <p:cNvPicPr>
                <a:picLocks noChangeAspect="1"/>
              </p:cNvPicPr>
              <p:nvPr/>
            </p:nvPicPr>
            <p:blipFill>
              <a:blip r:embed="rId3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13" name="Picture 12" descr="Rplotgraph.png"/>
              <p:cNvPicPr>
                <a:picLocks noChangeAspect="1"/>
              </p:cNvPicPr>
              <p:nvPr/>
            </p:nvPicPr>
            <p:blipFill>
              <a:blip r:embed="rId3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4" name="Picture 13" descr="Rplotgraph.png"/>
              <p:cNvPicPr>
                <a:picLocks noChangeAspect="1"/>
              </p:cNvPicPr>
              <p:nvPr/>
            </p:nvPicPr>
            <p:blipFill>
              <a:blip r:embed="rId3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5" name="Picture 14" descr="Rplotgraph.png"/>
              <p:cNvPicPr>
                <a:picLocks noChangeAspect="1"/>
              </p:cNvPicPr>
              <p:nvPr/>
            </p:nvPicPr>
            <p:blipFill>
              <a:blip r:embed="rId3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163828" y="28931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2163829" y="12929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2163828" y="43736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2163828" y="60500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is clustering being done?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Picture 10" descr="Rplot01.png"/>
          <p:cNvPicPr>
            <a:picLocks noChangeAspect="1"/>
          </p:cNvPicPr>
          <p:nvPr/>
        </p:nvPicPr>
        <p:blipFill>
          <a:blip r:embed="rId4"/>
          <a:srcRect l="1592" t="1363" r="11577" b="64566"/>
          <a:stretch>
            <a:fillRect/>
          </a:stretch>
        </p:blipFill>
        <p:spPr>
          <a:xfrm rot="5400000">
            <a:off x="2438400" y="2667000"/>
            <a:ext cx="5715000" cy="190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0400" y="816888"/>
            <a:ext cx="325281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                                                   </a:t>
            </a:r>
          </a:p>
          <a:p>
            <a:r>
              <a:rPr lang="en-US" dirty="0" smtClean="0"/>
              <a:t> 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   </a:t>
            </a:r>
          </a:p>
          <a:p>
            <a:r>
              <a:rPr lang="en-US" dirty="0" smtClean="0"/>
              <a:t>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pic>
        <p:nvPicPr>
          <p:cNvPr id="33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20000" contrast="30000"/>
          </a:blip>
          <a:stretch>
            <a:fillRect/>
          </a:stretch>
        </p:blipFill>
        <p:spPr>
          <a:xfrm flipH="1">
            <a:off x="6476999" y="838200"/>
            <a:ext cx="2332261" cy="5556999"/>
          </a:xfr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Comparing Clusters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 descr="Rplot01.png"/>
          <p:cNvPicPr>
            <a:picLocks noChangeAspect="1"/>
          </p:cNvPicPr>
          <p:nvPr/>
        </p:nvPicPr>
        <p:blipFill>
          <a:blip r:embed="rId3"/>
          <a:srcRect l="1375" t="937" r="10637" b="63629"/>
          <a:stretch>
            <a:fillRect/>
          </a:stretch>
        </p:blipFill>
        <p:spPr>
          <a:xfrm rot="5400000">
            <a:off x="2971800" y="2743200"/>
            <a:ext cx="5791200" cy="19812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8600" y="1905000"/>
            <a:ext cx="4572000" cy="2819400"/>
            <a:chOff x="533400" y="1905000"/>
            <a:chExt cx="5638800" cy="3276600"/>
          </a:xfrm>
        </p:grpSpPr>
        <p:pic>
          <p:nvPicPr>
            <p:cNvPr id="7" name="Picture 6"/>
            <p:cNvPicPr/>
            <p:nvPr/>
          </p:nvPicPr>
          <p:blipFill>
            <a:blip r:embed="rId4"/>
            <a:srcRect l="587" t="50371" r="47467" b="11573"/>
            <a:stretch>
              <a:fillRect/>
            </a:stretch>
          </p:blipFill>
          <p:spPr bwMode="auto">
            <a:xfrm>
              <a:off x="533400" y="1905000"/>
              <a:ext cx="5638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895600" y="22098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2200" y="2057400"/>
              <a:ext cx="1861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Yellow </a:t>
              </a:r>
              <a:r>
                <a:rPr lang="en-US" sz="2400" dirty="0" err="1" smtClean="0"/>
                <a:t>vs</a:t>
              </a:r>
              <a:r>
                <a:rPr lang="en-US" sz="2400" dirty="0" smtClean="0"/>
                <a:t> Red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95600" y="48768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5800" y="2743200"/>
              <a:ext cx="228600" cy="236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129672" y="3558672"/>
              <a:ext cx="1140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abundance</a:t>
              </a:r>
              <a:endParaRPr lang="en-US" sz="1200" dirty="0"/>
            </a:p>
          </p:txBody>
        </p:sp>
      </p:grpSp>
      <p:pic>
        <p:nvPicPr>
          <p:cNvPr id="17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20000" contrast="30000"/>
          </a:blip>
          <a:stretch>
            <a:fillRect/>
          </a:stretch>
        </p:blipFill>
        <p:spPr>
          <a:xfrm flipH="1">
            <a:off x="6934199" y="838201"/>
            <a:ext cx="2209800" cy="5715000"/>
          </a:xfrm>
          <a:ln>
            <a:solidFill>
              <a:schemeClr val="bg1"/>
            </a:solidFill>
          </a:ln>
        </p:spPr>
      </p:pic>
      <p:sp>
        <p:nvSpPr>
          <p:cNvPr id="18" name="TextBox 17"/>
          <p:cNvSpPr txBox="1"/>
          <p:nvPr/>
        </p:nvSpPr>
        <p:spPr>
          <a:xfrm rot="18396616">
            <a:off x="579743" y="4415914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CD11c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8396616">
            <a:off x="853634" y="4273048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CD205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8396616">
            <a:off x="1267496" y="427304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CD25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8396616">
            <a:off x="1545515" y="434924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CD31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8396616">
            <a:off x="1880360" y="4273048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Claud34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8396616">
            <a:off x="2218021" y="4207142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Claud5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8396616">
            <a:off x="2593880" y="4189771"/>
            <a:ext cx="5004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Foxp3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8396616">
            <a:off x="2983971" y="4219004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K14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8396616">
            <a:off x="3321632" y="4295204"/>
            <a:ext cx="317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K5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8396616">
            <a:off x="3551025" y="4319931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PDGFRb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8396616">
            <a:off x="4008291" y="4253103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UEA1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Remove cell types-K14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27526" t="12500" r="14495" b="12500"/>
          <a:stretch>
            <a:fillRect/>
          </a:stretch>
        </p:blipFill>
        <p:spPr bwMode="auto">
          <a:xfrm>
            <a:off x="762000" y="1143000"/>
            <a:ext cx="7543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 descr="E:\Rplot02wt1k14adf.png"/>
          <p:cNvPicPr>
            <a:picLocks noChangeAspect="1" noChangeArrowheads="1"/>
          </p:cNvPicPr>
          <p:nvPr/>
        </p:nvPicPr>
        <p:blipFill>
          <a:blip r:embed="rId4"/>
          <a:srcRect l="1186" t="1655" r="11130" b="64964"/>
          <a:stretch>
            <a:fillRect/>
          </a:stretch>
        </p:blipFill>
        <p:spPr bwMode="auto">
          <a:xfrm rot="5400000">
            <a:off x="5257800" y="2057400"/>
            <a:ext cx="7391400" cy="2209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8463"/>
          <a:stretch>
            <a:fillRect/>
          </a:stretch>
        </p:blipFill>
        <p:spPr bwMode="auto">
          <a:xfrm>
            <a:off x="308187" y="1066800"/>
            <a:ext cx="84548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 rot="16200000">
            <a:off x="8448755" y="51296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9906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27432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2672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44958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44196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4648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44196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2672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45720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44958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43434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46482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38862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191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3962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2672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4572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04800" y="5486400"/>
            <a:ext cx="6255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</a:rPr>
              <a:t>Conclusion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Consistent grouping of clusters which correspond to same  region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WT samples are compositionally similar to other WT samples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Repeat with Mutant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Organization of Organs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29" name="AutoShape 5" descr="https://tools.lifetechnologies.com/content/sfs/gallery/high/41-5100-claudin-10-IHC_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23900" y="1143000"/>
            <a:ext cx="2857500" cy="2362200"/>
            <a:chOff x="381000" y="1219200"/>
            <a:chExt cx="2857500" cy="2362200"/>
          </a:xfrm>
        </p:grpSpPr>
        <p:pic>
          <p:nvPicPr>
            <p:cNvPr id="87042" name="Picture 2" descr="http://upload.wikimedia.org/wikipedia/commons/thumb/8/86/Emphysema_H_and_E.jpg/300px-Emphysema_H_and_E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1000" y="1219200"/>
              <a:ext cx="2857500" cy="2124075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381000" y="3352800"/>
              <a:ext cx="2819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Lung Tissue;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79173" y="1447800"/>
            <a:ext cx="3521827" cy="2286000"/>
            <a:chOff x="4343400" y="1600200"/>
            <a:chExt cx="3521827" cy="2286000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/>
            <a:srcRect l="31068" t="29838" r="19710" b="27604"/>
            <a:stretch>
              <a:fillRect/>
            </a:stretch>
          </p:blipFill>
          <p:spPr bwMode="auto">
            <a:xfrm>
              <a:off x="4343400" y="1600200"/>
              <a:ext cx="3521827" cy="2110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>
            <a:xfrm>
              <a:off x="4343400" y="3581400"/>
              <a:ext cx="35052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Brain; In Situ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19200" y="3581400"/>
            <a:ext cx="3352800" cy="2819400"/>
            <a:chOff x="1219200" y="3581400"/>
            <a:chExt cx="3352800" cy="2819400"/>
          </a:xfrm>
        </p:grpSpPr>
        <p:pic>
          <p:nvPicPr>
            <p:cNvPr id="87044" name="Picture 4" descr="Click to view full size imag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19200" y="3581400"/>
              <a:ext cx="3341661" cy="2514600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/>
          </p:nvSpPr>
          <p:spPr>
            <a:xfrm>
              <a:off x="1219200" y="6096000"/>
              <a:ext cx="33528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Heart muscle;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10200" y="3806536"/>
            <a:ext cx="2857500" cy="3051464"/>
            <a:chOff x="5410200" y="3806536"/>
            <a:chExt cx="2857500" cy="3051464"/>
          </a:xfrm>
        </p:grpSpPr>
        <p:pic>
          <p:nvPicPr>
            <p:cNvPr id="87046" name="Picture 6" descr="http://upload.wikimedia.org/wikipedia/commons/thumb/a/af/Blood_vessels_in_porcine_skin_-_SMA_A488_-_20x.jpg/220px-Blood_vessels_in_porcine_skin_-_SMA_A488_-_20x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10200" y="3806536"/>
              <a:ext cx="2857500" cy="2584740"/>
            </a:xfrm>
            <a:prstGeom prst="rect">
              <a:avLst/>
            </a:prstGeom>
            <a:noFill/>
          </p:spPr>
        </p:pic>
        <p:sp>
          <p:nvSpPr>
            <p:cNvPr id="21" name="Rectangle 20"/>
            <p:cNvSpPr/>
            <p:nvPr/>
          </p:nvSpPr>
          <p:spPr>
            <a:xfrm>
              <a:off x="5638800" y="6324600"/>
              <a:ext cx="24384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Actin</a:t>
              </a:r>
              <a:r>
                <a:rPr lang="en-US" sz="1400" dirty="0" smtClean="0">
                  <a:solidFill>
                    <a:schemeClr val="tx1"/>
                  </a:solidFill>
                </a:rPr>
                <a:t> in smooth muscle of skin;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Immunofluorescence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553200" y="762000"/>
            <a:ext cx="2400300" cy="2286000"/>
            <a:chOff x="6553200" y="762000"/>
            <a:chExt cx="2400300" cy="2286000"/>
          </a:xfrm>
        </p:grpSpPr>
        <p:pic>
          <p:nvPicPr>
            <p:cNvPr id="87048" name="Picture 8" descr="http://upload.wikimedia.org/wikipedia/commons/thumb/1/15/Kidney_cd10_ihc.jpg/220px-Kidney_cd10_ihc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53200" y="762000"/>
              <a:ext cx="2400300" cy="1942062"/>
            </a:xfrm>
            <a:prstGeom prst="rect">
              <a:avLst/>
            </a:prstGeom>
            <a:noFill/>
          </p:spPr>
        </p:pic>
        <p:sp>
          <p:nvSpPr>
            <p:cNvPr id="26" name="Rectangle 25"/>
            <p:cNvSpPr/>
            <p:nvPr/>
          </p:nvSpPr>
          <p:spPr>
            <a:xfrm>
              <a:off x="6553200" y="2667000"/>
              <a:ext cx="2362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Kidney; IHC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286000" y="2438400"/>
            <a:ext cx="3810000" cy="2743200"/>
            <a:chOff x="2286000" y="2438400"/>
            <a:chExt cx="3810000" cy="2743200"/>
          </a:xfrm>
        </p:grpSpPr>
        <p:pic>
          <p:nvPicPr>
            <p:cNvPr id="28" name="Content Placeholder 5"/>
            <p:cNvPicPr>
              <a:picLocks/>
            </p:cNvPicPr>
            <p:nvPr/>
          </p:nvPicPr>
          <p:blipFill rotWithShape="1">
            <a:blip r:embed="rId8"/>
            <a:srcRect l="27035" t="66454" r="54496" b="11549"/>
            <a:stretch/>
          </p:blipFill>
          <p:spPr>
            <a:xfrm>
              <a:off x="2286000" y="2438400"/>
              <a:ext cx="3778302" cy="236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286000" y="4800600"/>
              <a:ext cx="38100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Thymus; </a:t>
              </a:r>
              <a:r>
                <a:rPr lang="en-US" dirty="0" err="1" smtClean="0">
                  <a:solidFill>
                    <a:schemeClr val="tx1"/>
                  </a:solidFill>
                </a:rPr>
                <a:t>Immunofluorescence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Frame 31"/>
          <p:cNvSpPr/>
          <p:nvPr/>
        </p:nvSpPr>
        <p:spPr>
          <a:xfrm>
            <a:off x="2057400" y="2286000"/>
            <a:ext cx="4191000" cy="3124200"/>
          </a:xfrm>
          <a:prstGeom prst="frame">
            <a:avLst>
              <a:gd name="adj1" fmla="val 56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Food web of species present in temperate intertidal ecosyst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71550"/>
            <a:ext cx="7239000" cy="54292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Removal of a “Species”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86200" y="990600"/>
            <a:ext cx="1524000" cy="13716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7781" y="1290935"/>
            <a:ext cx="24184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Keystone  species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76200" y="6553200"/>
            <a:ext cx="772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http://www.nature.com/scitable/knowledge/library/keystone-species-15786127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0"/>
            <a:ext cx="8229600" cy="452596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AIRE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2270691" y="609600"/>
            <a:ext cx="2377509" cy="1851630"/>
            <a:chOff x="2270691" y="609600"/>
            <a:chExt cx="2377509" cy="1851630"/>
          </a:xfrm>
        </p:grpSpPr>
        <p:cxnSp>
          <p:nvCxnSpPr>
            <p:cNvPr id="6" name="Straight Arrow Connector 5"/>
            <p:cNvCxnSpPr/>
            <p:nvPr/>
          </p:nvCxnSpPr>
          <p:spPr>
            <a:xfrm rot="10800000" flipV="1">
              <a:off x="3505200" y="609600"/>
              <a:ext cx="1143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270691" y="1676400"/>
              <a:ext cx="1594475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Regulator of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tissue restricted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antigens in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953000" y="609600"/>
            <a:ext cx="2403040" cy="1620798"/>
            <a:chOff x="4953000" y="609600"/>
            <a:chExt cx="2403040" cy="1620798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953000" y="609600"/>
              <a:ext cx="10668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562600" y="1676400"/>
              <a:ext cx="179344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Key modulator of </a:t>
              </a:r>
            </a:p>
            <a:p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r>
                <a:rPr lang="en-US" sz="1500" dirty="0" smtClean="0">
                  <a:solidFill>
                    <a:schemeClr val="bg1"/>
                  </a:solidFill>
                </a:rPr>
                <a:t> differentiation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2400" y="2590800"/>
            <a:ext cx="2514600" cy="762000"/>
            <a:chOff x="152400" y="2590800"/>
            <a:chExt cx="2514600" cy="762000"/>
          </a:xfrm>
        </p:grpSpPr>
        <p:cxnSp>
          <p:nvCxnSpPr>
            <p:cNvPr id="14" name="Straight Arrow Connector 13"/>
            <p:cNvCxnSpPr/>
            <p:nvPr/>
          </p:nvCxnSpPr>
          <p:spPr>
            <a:xfrm rot="10800000">
              <a:off x="1905000" y="3048000"/>
              <a:ext cx="7620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2400" y="2590800"/>
              <a:ext cx="2133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APECED Autoimmune Syndrome in humans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24000" y="3733800"/>
            <a:ext cx="1676400" cy="1773198"/>
            <a:chOff x="1524000" y="3733800"/>
            <a:chExt cx="1676400" cy="1773198"/>
          </a:xfrm>
        </p:grpSpPr>
        <p:cxnSp>
          <p:nvCxnSpPr>
            <p:cNvPr id="17" name="Straight Arrow Connector 16"/>
            <p:cNvCxnSpPr/>
            <p:nvPr/>
          </p:nvCxnSpPr>
          <p:spPr>
            <a:xfrm rot="5400000">
              <a:off x="2400300" y="3848100"/>
              <a:ext cx="91440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524000" y="4953000"/>
              <a:ext cx="10903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Doubling of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K14+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317204" y="3733800"/>
            <a:ext cx="1940596" cy="2080230"/>
            <a:chOff x="3317204" y="3733800"/>
            <a:chExt cx="1940596" cy="2080230"/>
          </a:xfrm>
        </p:grpSpPr>
        <p:cxnSp>
          <p:nvCxnSpPr>
            <p:cNvPr id="19" name="Straight Arrow Connector 18"/>
            <p:cNvCxnSpPr/>
            <p:nvPr/>
          </p:nvCxnSpPr>
          <p:spPr>
            <a:xfrm rot="5400000">
              <a:off x="3696494" y="4228306"/>
              <a:ext cx="990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317204" y="5029200"/>
              <a:ext cx="1940596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Altered shape and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decreased abundance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of UEA1+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57801" y="3733800"/>
            <a:ext cx="2070463" cy="2156430"/>
            <a:chOff x="5257801" y="3733800"/>
            <a:chExt cx="2070463" cy="2156430"/>
          </a:xfrm>
        </p:grpSpPr>
        <p:cxnSp>
          <p:nvCxnSpPr>
            <p:cNvPr id="21" name="Straight Arrow Connector 20"/>
            <p:cNvCxnSpPr/>
            <p:nvPr/>
          </p:nvCxnSpPr>
          <p:spPr>
            <a:xfrm rot="16200000" flipH="1">
              <a:off x="4991101" y="4000500"/>
              <a:ext cx="990599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334000" y="5105400"/>
              <a:ext cx="1994264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Reduced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dendritic</a:t>
              </a:r>
              <a:r>
                <a:rPr lang="en-US" sz="1500" dirty="0" smtClean="0">
                  <a:solidFill>
                    <a:schemeClr val="bg1"/>
                  </a:solidFill>
                </a:rPr>
                <a:t> cells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 in medulla; increased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density at CMJ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599753" y="6324600"/>
            <a:ext cx="669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K14                             UEA1                                   CD11c                     Foxp3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248401" y="3733800"/>
            <a:ext cx="2895599" cy="1905000"/>
            <a:chOff x="6248401" y="3733800"/>
            <a:chExt cx="2895599" cy="1905000"/>
          </a:xfrm>
        </p:grpSpPr>
        <p:cxnSp>
          <p:nvCxnSpPr>
            <p:cNvPr id="34" name="Straight Arrow Connector 33"/>
            <p:cNvCxnSpPr/>
            <p:nvPr/>
          </p:nvCxnSpPr>
          <p:spPr>
            <a:xfrm rot="16200000" flipH="1">
              <a:off x="6210301" y="3771900"/>
              <a:ext cx="761999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412885" y="5084802"/>
              <a:ext cx="173111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Reduced number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of T-regulatory cells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E:\033114_Aire_10_1416_3.jpg"/>
          <p:cNvPicPr>
            <a:picLocks noChangeAspect="1" noChangeArrowheads="1"/>
          </p:cNvPicPr>
          <p:nvPr/>
        </p:nvPicPr>
        <p:blipFill>
          <a:blip r:embed="rId3">
            <a:lum bright="10000" contrast="10000"/>
          </a:blip>
          <a:srcRect/>
          <a:stretch>
            <a:fillRect/>
          </a:stretch>
        </p:blipFill>
        <p:spPr bwMode="auto">
          <a:xfrm>
            <a:off x="7609521" y="76200"/>
            <a:ext cx="1382079" cy="4038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9" name="Content Placeholder 6"/>
          <p:cNvPicPr>
            <a:picLocks noGrp="1"/>
          </p:cNvPicPr>
          <p:nvPr>
            <p:ph idx="1"/>
          </p:nvPr>
        </p:nvPicPr>
        <p:blipFill rotWithShape="1">
          <a:blip r:embed="rId4"/>
          <a:srcRect l="46029" t="20567" r="42445" b="57817"/>
          <a:stretch/>
        </p:blipFill>
        <p:spPr>
          <a:xfrm>
            <a:off x="0" y="0"/>
            <a:ext cx="1981200" cy="21336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3124200" y="3048000"/>
            <a:ext cx="3262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REMOVAL OF AIRE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allAtOnce"/>
      <p:bldP spid="30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2736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2749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152400"/>
            <a:ext cx="397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WT                          Mutant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9345" r="4028" b="12417"/>
          <a:stretch>
            <a:fillRect/>
          </a:stretch>
        </p:blipFill>
        <p:spPr bwMode="auto">
          <a:xfrm>
            <a:off x="0" y="914400"/>
            <a:ext cx="9144000" cy="419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  </a:t>
            </a:r>
            <a:r>
              <a:rPr lang="en-US" b="1" dirty="0" smtClean="0"/>
              <a:t>                        </a:t>
            </a:r>
            <a:r>
              <a:rPr lang="en-US" b="1" dirty="0" smtClean="0">
                <a:solidFill>
                  <a:srgbClr val="0070C0"/>
                </a:solidFill>
              </a:rPr>
              <a:t>CORTEX </a:t>
            </a:r>
            <a:r>
              <a:rPr lang="en-US" b="1" dirty="0" smtClean="0"/>
              <a:t>                             </a:t>
            </a:r>
            <a:r>
              <a:rPr lang="en-US" b="1" dirty="0" smtClean="0">
                <a:solidFill>
                  <a:srgbClr val="FF0000"/>
                </a:solidFill>
              </a:rPr>
              <a:t> MEDULLA1   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8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762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14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668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95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4478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600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752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9050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57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286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438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908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8194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71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124200" y="4038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2766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29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100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191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343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495800" y="3124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648200" y="3505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029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1816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34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5626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5715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5867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019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763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934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7239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010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46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620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7724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248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4008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553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705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153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3058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4582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9248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6106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762000" y="41148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90600" y="41148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5-Point Star 117"/>
          <p:cNvSpPr/>
          <p:nvPr/>
        </p:nvSpPr>
        <p:spPr>
          <a:xfrm>
            <a:off x="11430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5-Point Star 118"/>
          <p:cNvSpPr/>
          <p:nvPr/>
        </p:nvSpPr>
        <p:spPr>
          <a:xfrm>
            <a:off x="12954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4478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5146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6764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3622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8288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038600" y="43434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5052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05400" y="3505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257800" y="39624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562600" y="3886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001000" y="44196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1534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3152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/>
          <p:cNvSpPr/>
          <p:nvPr/>
        </p:nvSpPr>
        <p:spPr>
          <a:xfrm>
            <a:off x="3200400" y="38862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5-Point Star 134"/>
          <p:cNvSpPr/>
          <p:nvPr/>
        </p:nvSpPr>
        <p:spPr>
          <a:xfrm>
            <a:off x="4419600" y="40386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5-Point Star 135"/>
          <p:cNvSpPr/>
          <p:nvPr/>
        </p:nvSpPr>
        <p:spPr>
          <a:xfrm>
            <a:off x="47244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5-Point Star 136"/>
          <p:cNvSpPr/>
          <p:nvPr/>
        </p:nvSpPr>
        <p:spPr>
          <a:xfrm>
            <a:off x="48768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5-Point Star 137"/>
          <p:cNvSpPr/>
          <p:nvPr/>
        </p:nvSpPr>
        <p:spPr>
          <a:xfrm>
            <a:off x="5791200" y="41910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5-Point Star 138"/>
          <p:cNvSpPr/>
          <p:nvPr/>
        </p:nvSpPr>
        <p:spPr>
          <a:xfrm>
            <a:off x="59436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5-Point Star 139"/>
          <p:cNvSpPr/>
          <p:nvPr/>
        </p:nvSpPr>
        <p:spPr>
          <a:xfrm>
            <a:off x="67818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5-Point Star 140"/>
          <p:cNvSpPr/>
          <p:nvPr/>
        </p:nvSpPr>
        <p:spPr>
          <a:xfrm>
            <a:off x="8839200" y="42672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5-Point Star 141"/>
          <p:cNvSpPr/>
          <p:nvPr/>
        </p:nvSpPr>
        <p:spPr>
          <a:xfrm>
            <a:off x="86868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5-Point Star 142"/>
          <p:cNvSpPr/>
          <p:nvPr/>
        </p:nvSpPr>
        <p:spPr>
          <a:xfrm>
            <a:off x="85344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8194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6670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3048000" y="38862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10200" y="4038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096000" y="38862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572000" y="30480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010400" y="35814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620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382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7772400" y="4267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19812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/>
          <p:cNvSpPr/>
          <p:nvPr/>
        </p:nvSpPr>
        <p:spPr>
          <a:xfrm>
            <a:off x="21336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/>
          <p:cNvSpPr/>
          <p:nvPr/>
        </p:nvSpPr>
        <p:spPr>
          <a:xfrm>
            <a:off x="3352800" y="41148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Isosceles Triangle 158"/>
          <p:cNvSpPr/>
          <p:nvPr/>
        </p:nvSpPr>
        <p:spPr>
          <a:xfrm>
            <a:off x="3733800" y="41910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Isosceles Triangle 159"/>
          <p:cNvSpPr/>
          <p:nvPr/>
        </p:nvSpPr>
        <p:spPr>
          <a:xfrm>
            <a:off x="3886200" y="43434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>
            <a:off x="63246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/>
          <p:cNvSpPr/>
          <p:nvPr/>
        </p:nvSpPr>
        <p:spPr>
          <a:xfrm>
            <a:off x="66294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Isosceles Triangle 162"/>
          <p:cNvSpPr/>
          <p:nvPr/>
        </p:nvSpPr>
        <p:spPr>
          <a:xfrm>
            <a:off x="64770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Isosceles Triangle 163"/>
          <p:cNvSpPr/>
          <p:nvPr/>
        </p:nvSpPr>
        <p:spPr>
          <a:xfrm>
            <a:off x="7086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Isosceles Triangle 164"/>
          <p:cNvSpPr/>
          <p:nvPr/>
        </p:nvSpPr>
        <p:spPr>
          <a:xfrm>
            <a:off x="7467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457200" y="5257800"/>
            <a:ext cx="872027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Conclusion: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Consistent grouping of clusters that correspond to same region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Wild-type and mutant clusters are interspersed; not separated based on genotype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Samples are compositionally similar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Repeat with mutant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Look at spatial relationships between clusters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 (CCL)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1266" name="Picture 2" descr="Screenshot-Pixel Region (Figure 3).png"/>
          <p:cNvPicPr>
            <a:picLocks noChangeAspect="1" noChangeArrowheads="1"/>
          </p:cNvPicPr>
          <p:nvPr/>
        </p:nvPicPr>
        <p:blipFill>
          <a:blip r:embed="rId3" cstate="print"/>
          <a:srcRect l="1809" t="6531" r="2332" b="2040"/>
          <a:stretch>
            <a:fillRect/>
          </a:stretch>
        </p:blipFill>
        <p:spPr bwMode="auto">
          <a:xfrm>
            <a:off x="4419600" y="1295400"/>
            <a:ext cx="4038600" cy="2438400"/>
          </a:xfrm>
          <a:prstGeom prst="rect">
            <a:avLst/>
          </a:prstGeom>
          <a:noFill/>
        </p:spPr>
      </p:pic>
      <p:pic>
        <p:nvPicPr>
          <p:cNvPr id="11268" name="Picture 4" descr="Screenshot-Pixel Region (Figure 1).png"/>
          <p:cNvPicPr>
            <a:picLocks noChangeAspect="1" noChangeArrowheads="1"/>
          </p:cNvPicPr>
          <p:nvPr/>
        </p:nvPicPr>
        <p:blipFill>
          <a:blip r:embed="rId4"/>
          <a:srcRect t="6667" b="3333"/>
          <a:stretch>
            <a:fillRect/>
          </a:stretch>
        </p:blipFill>
        <p:spPr bwMode="auto">
          <a:xfrm>
            <a:off x="228600" y="1295400"/>
            <a:ext cx="3901440" cy="2362200"/>
          </a:xfrm>
          <a:prstGeom prst="rect">
            <a:avLst/>
          </a:prstGeom>
          <a:noFill/>
        </p:spPr>
      </p:pic>
      <p:pic>
        <p:nvPicPr>
          <p:cNvPr id="11270" name="Picture 6" descr="Screenshot-Figure 1.png"/>
          <p:cNvPicPr>
            <a:picLocks noChangeAspect="1" noChangeArrowheads="1"/>
          </p:cNvPicPr>
          <p:nvPr/>
        </p:nvPicPr>
        <p:blipFill>
          <a:blip r:embed="rId5"/>
          <a:srcRect l="9804" t="9962" r="7843" b="6003"/>
          <a:stretch>
            <a:fillRect/>
          </a:stretch>
        </p:blipFill>
        <p:spPr bwMode="auto">
          <a:xfrm>
            <a:off x="228600" y="3886200"/>
            <a:ext cx="3886200" cy="2590800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>
          <a:xfrm>
            <a:off x="4419600" y="42672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419600" y="48006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419600" y="53340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43600" y="4237672"/>
            <a:ext cx="32133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NUMBER OF CLUSTERS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SIZE DISTRIBUTION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CENTER OF MASS (CENTROID)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DISTANCE BETWEEN CENTROIDS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419600" y="58674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76200" y="662940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</a:rPr>
              <a:t>http://en.wikipedia.org/wiki/Connected-component_labeling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810000" y="2362200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524000"/>
            <a:ext cx="19559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  CCL   Average (pixels) 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WT           Mutant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3.95          5.84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Connected Component Labeling-Mutant1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8785" t="21833" r="66032" b="18750"/>
          <a:stretch>
            <a:fillRect/>
          </a:stretch>
        </p:blipFill>
        <p:spPr bwMode="auto">
          <a:xfrm>
            <a:off x="5334000" y="838200"/>
            <a:ext cx="2162034" cy="579424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 l="9371" t="21875" r="64641" b="15625"/>
          <a:stretch>
            <a:fillRect/>
          </a:stretch>
        </p:blipFill>
        <p:spPr bwMode="auto">
          <a:xfrm>
            <a:off x="3235498" y="838199"/>
            <a:ext cx="2100884" cy="579120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7" name="Picture 6" descr="Rplot.png"/>
          <p:cNvPicPr>
            <a:picLocks noChangeAspect="1"/>
          </p:cNvPicPr>
          <p:nvPr/>
        </p:nvPicPr>
        <p:blipFill>
          <a:blip r:embed="rId5"/>
          <a:srcRect l="1375" t="937" r="6006" b="63629"/>
          <a:stretch>
            <a:fillRect/>
          </a:stretch>
        </p:blipFill>
        <p:spPr>
          <a:xfrm rot="16200000">
            <a:off x="-797168" y="2702170"/>
            <a:ext cx="5861542" cy="213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3800" y="914400"/>
            <a:ext cx="329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RED                                     YELLOW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6868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Connected Component Labeling Results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137" t="21887" r="67038" b="19186"/>
          <a:stretch>
            <a:fillRect/>
          </a:stretch>
        </p:blipFill>
        <p:spPr bwMode="auto">
          <a:xfrm>
            <a:off x="3276600" y="609601"/>
            <a:ext cx="24529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470" t="22917" r="68155" b="18750"/>
          <a:stretch>
            <a:fillRect/>
          </a:stretch>
        </p:blipFill>
        <p:spPr bwMode="auto">
          <a:xfrm>
            <a:off x="5791200" y="592932"/>
            <a:ext cx="22098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6400800" y="838200"/>
            <a:ext cx="8382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14800" y="533400"/>
            <a:ext cx="296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YELLOW                             BLUE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Rplot02WILDTYPE11.png"/>
          <p:cNvPicPr>
            <a:picLocks noChangeAspect="1"/>
          </p:cNvPicPr>
          <p:nvPr/>
        </p:nvPicPr>
        <p:blipFill>
          <a:blip r:embed="rId5"/>
          <a:srcRect l="2090" t="2806" r="10226" b="66115"/>
          <a:stretch>
            <a:fillRect/>
          </a:stretch>
        </p:blipFill>
        <p:spPr>
          <a:xfrm rot="16200000">
            <a:off x="-690308" y="2445119"/>
            <a:ext cx="5730118" cy="202884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38600" y="762000"/>
            <a:ext cx="8382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52600" y="914400"/>
            <a:ext cx="838200" cy="12954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Cell Types in the Thymus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20000" contrast="30000"/>
          </a:blip>
          <a:stretch>
            <a:fillRect/>
          </a:stretch>
        </p:blipFill>
        <p:spPr>
          <a:xfrm>
            <a:off x="6858000" y="1259636"/>
            <a:ext cx="2204337" cy="5252199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81000" y="2667000"/>
            <a:ext cx="2209800" cy="2209800"/>
            <a:chOff x="381000" y="2667000"/>
            <a:chExt cx="2209800" cy="2209800"/>
          </a:xfrm>
        </p:grpSpPr>
        <p:pic>
          <p:nvPicPr>
            <p:cNvPr id="6" name="Content Placeholder 6"/>
            <p:cNvPicPr>
              <a:picLocks/>
            </p:cNvPicPr>
            <p:nvPr/>
          </p:nvPicPr>
          <p:blipFill rotWithShape="1">
            <a:blip r:embed="rId4"/>
            <a:srcRect l="26968" t="43560" r="54701" b="34657"/>
            <a:stretch/>
          </p:blipFill>
          <p:spPr>
            <a:xfrm>
              <a:off x="381000" y="2667000"/>
              <a:ext cx="2209800" cy="2133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81000" y="4569023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 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24200" y="2667000"/>
            <a:ext cx="3200400" cy="2136577"/>
            <a:chOff x="3124200" y="2667000"/>
            <a:chExt cx="3200400" cy="2136577"/>
          </a:xfrm>
        </p:grpSpPr>
        <p:pic>
          <p:nvPicPr>
            <p:cNvPr id="7" name="Content Placeholder 6"/>
            <p:cNvPicPr>
              <a:picLocks/>
            </p:cNvPicPr>
            <p:nvPr/>
          </p:nvPicPr>
          <p:blipFill rotWithShape="1">
            <a:blip r:embed="rId4"/>
            <a:srcRect l="26968" t="66887" r="54414" b="11873"/>
            <a:stretch/>
          </p:blipFill>
          <p:spPr>
            <a:xfrm>
              <a:off x="3124200" y="2667000"/>
              <a:ext cx="3200400" cy="20964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3129491" y="4495800"/>
              <a:ext cx="2659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P63, UEA1, Claud34, CD31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have developed a method to quantitatively evaluate organization of cell types in the thymus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Wild-type clusters were compositionally similar to other wild-type samples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Mutant mice clusters appeared to be compositionally similar to wild-type; possible spatial difference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Need more samples to draw conclusions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Further Analysis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Increase sample size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Manipulate K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of cell types from dataset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Test different mutant/</a:t>
            </a:r>
            <a:r>
              <a:rPr lang="en-US" dirty="0" err="1" smtClean="0">
                <a:solidFill>
                  <a:schemeClr val="bg1"/>
                </a:solidFill>
              </a:rPr>
              <a:t>involuted</a:t>
            </a:r>
            <a:r>
              <a:rPr lang="en-US" dirty="0" smtClean="0">
                <a:solidFill>
                  <a:schemeClr val="bg1"/>
                </a:solidFill>
              </a:rPr>
              <a:t> thymus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Try </a:t>
            </a:r>
            <a:r>
              <a:rPr lang="en-US" smtClean="0">
                <a:solidFill>
                  <a:schemeClr val="bg1"/>
                </a:solidFill>
              </a:rPr>
              <a:t>different statistical </a:t>
            </a:r>
            <a:r>
              <a:rPr lang="en-US" dirty="0" smtClean="0">
                <a:solidFill>
                  <a:schemeClr val="bg1"/>
                </a:solidFill>
              </a:rPr>
              <a:t>measures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Committee: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John Wares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Nancy Manley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Andrew Park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Brian </a:t>
            </a:r>
            <a:r>
              <a:rPr lang="en-US" sz="3200" dirty="0" err="1" smtClean="0">
                <a:solidFill>
                  <a:schemeClr val="bg1"/>
                </a:solidFill>
              </a:rPr>
              <a:t>Condie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Lab Members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Manley Lab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Wares Lab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Jena </a:t>
            </a:r>
            <a:r>
              <a:rPr lang="en-US" dirty="0" err="1" smtClean="0">
                <a:solidFill>
                  <a:schemeClr val="bg1"/>
                </a:solidFill>
              </a:rPr>
              <a:t>Chojnowski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Julie Gordon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Kristina </a:t>
            </a:r>
            <a:r>
              <a:rPr lang="en-US" dirty="0" err="1" smtClean="0">
                <a:solidFill>
                  <a:schemeClr val="bg1"/>
                </a:solidFill>
              </a:rPr>
              <a:t>Buac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5380672"/>
            <a:ext cx="838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https://introhumanbrain.wordpress.com/inclass-projects-quizes/project-10-ish-database/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http://en.wikipedia.org/wiki/Histology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http://www.histology-world.com/photoalbum/displayimage.php?album=33&amp;pid=667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http://en.wikipedia.org/wiki/Immunohistochemistry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Mutant-</a:t>
            </a:r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knockout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= TF expressed in subset of </a:t>
            </a:r>
            <a:r>
              <a:rPr lang="en-US" dirty="0" err="1" smtClean="0">
                <a:solidFill>
                  <a:schemeClr val="bg1"/>
                </a:solidFill>
              </a:rPr>
              <a:t>mTECs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 causes defective negative selection and multi-organ autoimmunity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Defects in organization or composition?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Phenotype: Viable, normal in size, and at birth don’t display physical/</a:t>
            </a:r>
            <a:r>
              <a:rPr lang="en-US" dirty="0" err="1" smtClean="0">
                <a:solidFill>
                  <a:schemeClr val="bg1"/>
                </a:solidFill>
              </a:rPr>
              <a:t>behavorial</a:t>
            </a:r>
            <a:r>
              <a:rPr lang="en-US" dirty="0" smtClean="0">
                <a:solidFill>
                  <a:schemeClr val="bg1"/>
                </a:solidFill>
              </a:rPr>
              <a:t> abnormalities. Females infertile.  </a:t>
            </a:r>
            <a:r>
              <a:rPr lang="en-US" b="1" dirty="0" err="1" smtClean="0">
                <a:solidFill>
                  <a:schemeClr val="bg1"/>
                </a:solidFill>
              </a:rPr>
              <a:t>mTEC</a:t>
            </a:r>
            <a:r>
              <a:rPr lang="en-US" b="1" dirty="0" smtClean="0">
                <a:solidFill>
                  <a:schemeClr val="bg1"/>
                </a:solidFill>
              </a:rPr>
              <a:t> number is doubled.  Possible displaced </a:t>
            </a:r>
            <a:r>
              <a:rPr lang="en-US" b="1" dirty="0" err="1" smtClean="0">
                <a:solidFill>
                  <a:schemeClr val="bg1"/>
                </a:solidFill>
              </a:rPr>
              <a:t>dendritic</a:t>
            </a:r>
            <a:r>
              <a:rPr lang="en-US" b="1" dirty="0" smtClean="0">
                <a:solidFill>
                  <a:schemeClr val="bg1"/>
                </a:solidFill>
              </a:rPr>
              <a:t> cells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Anderson MS et al. 2002. Projection of an immunological self shadow within the thymus by the </a:t>
            </a:r>
            <a:r>
              <a:rPr lang="en-US" sz="1600" dirty="0" err="1" smtClean="0">
                <a:solidFill>
                  <a:schemeClr val="bg1"/>
                </a:solidFill>
              </a:rPr>
              <a:t>aire</a:t>
            </a:r>
            <a:r>
              <a:rPr lang="en-US" sz="1600" dirty="0" smtClean="0">
                <a:solidFill>
                  <a:schemeClr val="bg1"/>
                </a:solidFill>
              </a:rPr>
              <a:t> protein. Science 298(5597):1395-401-Dendritic phenotype similar between WT and Mutant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9868" t="20834" r="29722" b="28125"/>
          <a:stretch>
            <a:fillRect/>
          </a:stretch>
        </p:blipFill>
        <p:spPr bwMode="auto">
          <a:xfrm>
            <a:off x="990600" y="1066800"/>
            <a:ext cx="740384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6488668"/>
            <a:ext cx="165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Anderson et al,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-1670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2596661" y="3130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762000"/>
            <a:ext cx="782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</a:t>
            </a:r>
            <a:r>
              <a:rPr lang="en-US" dirty="0" err="1" smtClean="0">
                <a:solidFill>
                  <a:schemeClr val="bg1"/>
                </a:solidFill>
              </a:rPr>
              <a:t>WT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  Mutant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Rplot.png"/>
          <p:cNvPicPr>
            <a:picLocks noChangeAspect="1"/>
          </p:cNvPicPr>
          <p:nvPr/>
        </p:nvPicPr>
        <p:blipFill>
          <a:blip r:embed="rId5"/>
          <a:srcRect l="2632" t="1720" b="43243"/>
          <a:stretch>
            <a:fillRect/>
          </a:stretch>
        </p:blipFill>
        <p:spPr>
          <a:xfrm rot="5400000">
            <a:off x="5372100" y="3390900"/>
            <a:ext cx="4572000" cy="2362200"/>
          </a:xfrm>
          <a:prstGeom prst="rect">
            <a:avLst/>
          </a:prstGeom>
        </p:spPr>
      </p:pic>
      <p:pic>
        <p:nvPicPr>
          <p:cNvPr id="8" name="Picture 7" descr="Rplot01.png"/>
          <p:cNvPicPr>
            <a:picLocks noChangeAspect="1"/>
          </p:cNvPicPr>
          <p:nvPr/>
        </p:nvPicPr>
        <p:blipFill>
          <a:blip r:embed="rId6"/>
          <a:srcRect l="1433" t="922" r="10833" b="59766"/>
          <a:stretch>
            <a:fillRect/>
          </a:stretch>
        </p:blipFill>
        <p:spPr>
          <a:xfrm rot="5400000">
            <a:off x="876300" y="3467101"/>
            <a:ext cx="4800598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Sections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2590800" y="4038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34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72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48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3048000" y="3276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338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006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912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3505200" y="24384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910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816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722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800" y="2590800"/>
            <a:ext cx="15867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Antibody Set 1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2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 rot="1358890">
            <a:off x="3040578" y="2133600"/>
            <a:ext cx="1447800" cy="3276600"/>
          </a:xfrm>
          <a:prstGeom prst="frame">
            <a:avLst/>
          </a:prstGeom>
          <a:solidFill>
            <a:schemeClr val="bg1">
              <a:lumMod val="50000"/>
            </a:schemeClr>
          </a:solidFill>
          <a:ln w="952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32766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Virtual section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00200" y="3657600"/>
            <a:ext cx="914400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57400" y="6019800"/>
            <a:ext cx="389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Collapse 3 virtual sections= virtual slice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and Paraffin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7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1977" t="22917" r="48243" b="10417"/>
          <a:stretch>
            <a:fillRect/>
          </a:stretch>
        </p:blipFill>
        <p:spPr bwMode="auto">
          <a:xfrm>
            <a:off x="1295400" y="1447800"/>
            <a:ext cx="7010400" cy="527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93" t="23571" r="48107" b="32655"/>
          <a:stretch>
            <a:fillRect/>
          </a:stretch>
        </p:blipFill>
        <p:spPr bwMode="auto">
          <a:xfrm>
            <a:off x="457200" y="1676400"/>
            <a:ext cx="835970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11 cell types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can we quantitatively evaluate organization of cell types in organs?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ary\Documents\Research\Other\Island ima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5397938" cy="2935129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52772" t="24803" r="15870" b="42708"/>
          <a:stretch>
            <a:fillRect/>
          </a:stretch>
        </p:blipFill>
        <p:spPr bwMode="auto">
          <a:xfrm>
            <a:off x="5291137" y="2133600"/>
            <a:ext cx="3852863" cy="293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Size conversion (from pixels to mm)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 pixel size/4 = ~1500 pixels width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6695 pixels =8.5mm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788 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6462 pixels = 8mm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810pixels/mm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5635=7mm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805 pixels/mm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Output from 2D histogram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2" y="1371600"/>
            <a:ext cx="908069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Standard Real Measurement of bin sizes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5635 = 7 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5635/7 = 6000/x	</a:t>
            </a:r>
            <a:r>
              <a:rPr lang="en-US" sz="2400" dirty="0" err="1" smtClean="0">
                <a:solidFill>
                  <a:schemeClr val="bg1"/>
                </a:solidFill>
              </a:rPr>
              <a:t>x</a:t>
            </a:r>
            <a:r>
              <a:rPr lang="en-US" sz="2400" dirty="0" smtClean="0">
                <a:solidFill>
                  <a:schemeClr val="bg1"/>
                </a:solidFill>
              </a:rPr>
              <a:t>=height of 6000x6000 box in mm				             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X= 7.453 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Assuming 200x200 bins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7.453/200 = 0.037265mm = </a:t>
            </a:r>
            <a:r>
              <a:rPr lang="en-US" b="1" u="sng" dirty="0" smtClean="0">
                <a:solidFill>
                  <a:schemeClr val="bg1"/>
                </a:solidFill>
              </a:rPr>
              <a:t>37.2 x 37.2  microns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Different bin sizes (K=4)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Mary\Documents\Research\DATA_FROZEN\COUNTS_Thymus1\Rplot200.png"/>
          <p:cNvPicPr>
            <a:picLocks noChangeAspect="1" noChangeArrowheads="1"/>
          </p:cNvPicPr>
          <p:nvPr/>
        </p:nvPicPr>
        <p:blipFill>
          <a:blip r:embed="rId3"/>
          <a:srcRect t="29851" r="72543"/>
          <a:stretch>
            <a:fillRect/>
          </a:stretch>
        </p:blipFill>
        <p:spPr bwMode="auto">
          <a:xfrm>
            <a:off x="5334000" y="1981200"/>
            <a:ext cx="1224552" cy="3733800"/>
          </a:xfrm>
          <a:prstGeom prst="rect">
            <a:avLst/>
          </a:prstGeom>
          <a:noFill/>
        </p:spPr>
      </p:pic>
      <p:pic>
        <p:nvPicPr>
          <p:cNvPr id="1026" name="Picture 2" descr="E:\Rplot250_1.png"/>
          <p:cNvPicPr>
            <a:picLocks noChangeAspect="1" noChangeArrowheads="1"/>
          </p:cNvPicPr>
          <p:nvPr/>
        </p:nvPicPr>
        <p:blipFill>
          <a:blip r:embed="rId4"/>
          <a:srcRect r="31351" b="73479"/>
          <a:stretch>
            <a:fillRect/>
          </a:stretch>
        </p:blipFill>
        <p:spPr bwMode="auto">
          <a:xfrm rot="16200000">
            <a:off x="2811333" y="3284667"/>
            <a:ext cx="3826135" cy="1219200"/>
          </a:xfrm>
          <a:prstGeom prst="rect">
            <a:avLst/>
          </a:prstGeom>
          <a:noFill/>
        </p:spPr>
      </p:pic>
      <p:pic>
        <p:nvPicPr>
          <p:cNvPr id="3" name="Picture 3" descr="E:\Rplot300.png"/>
          <p:cNvPicPr>
            <a:picLocks noChangeAspect="1" noChangeArrowheads="1"/>
          </p:cNvPicPr>
          <p:nvPr/>
        </p:nvPicPr>
        <p:blipFill>
          <a:blip r:embed="rId5"/>
          <a:srcRect t="32449" r="72543"/>
          <a:stretch>
            <a:fillRect/>
          </a:stretch>
        </p:blipFill>
        <p:spPr bwMode="auto">
          <a:xfrm>
            <a:off x="2819400" y="2057400"/>
            <a:ext cx="1271650" cy="3733800"/>
          </a:xfrm>
          <a:prstGeom prst="rect">
            <a:avLst/>
          </a:prstGeom>
          <a:noFill/>
        </p:spPr>
      </p:pic>
      <p:pic>
        <p:nvPicPr>
          <p:cNvPr id="5" name="Picture 2" descr="E:\Rplot350.png"/>
          <p:cNvPicPr>
            <a:picLocks noChangeAspect="1" noChangeArrowheads="1"/>
          </p:cNvPicPr>
          <p:nvPr/>
        </p:nvPicPr>
        <p:blipFill>
          <a:blip r:embed="rId6"/>
          <a:srcRect r="31333" b="73713"/>
          <a:stretch>
            <a:fillRect/>
          </a:stretch>
        </p:blipFill>
        <p:spPr bwMode="auto">
          <a:xfrm rot="16200000">
            <a:off x="204186" y="3224814"/>
            <a:ext cx="3886202" cy="1246574"/>
          </a:xfrm>
          <a:prstGeom prst="rect">
            <a:avLst/>
          </a:prstGeom>
          <a:noFill/>
        </p:spPr>
      </p:pic>
      <p:pic>
        <p:nvPicPr>
          <p:cNvPr id="7" name="Picture 3" descr="E:\Rplot400.png"/>
          <p:cNvPicPr>
            <a:picLocks noChangeAspect="1" noChangeArrowheads="1"/>
          </p:cNvPicPr>
          <p:nvPr/>
        </p:nvPicPr>
        <p:blipFill>
          <a:blip r:embed="rId7"/>
          <a:srcRect l="765" t="1620" r="31377" b="72465"/>
          <a:stretch>
            <a:fillRect/>
          </a:stretch>
        </p:blipFill>
        <p:spPr bwMode="auto">
          <a:xfrm rot="16200000">
            <a:off x="-1066801" y="3276601"/>
            <a:ext cx="3810002" cy="1219200"/>
          </a:xfrm>
          <a:prstGeom prst="rect">
            <a:avLst/>
          </a:prstGeom>
          <a:noFill/>
        </p:spPr>
      </p:pic>
      <p:pic>
        <p:nvPicPr>
          <p:cNvPr id="1028" name="Picture 4" descr="C:\Users\Mary\Documents\Research\DATA_FROZEN\COUNTS_Thymus1\Rplot100_2.png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 t="1738" r="32288" b="71875"/>
          <a:stretch>
            <a:fillRect/>
          </a:stretch>
        </p:blipFill>
        <p:spPr bwMode="auto">
          <a:xfrm rot="16200000">
            <a:off x="6512718" y="3240881"/>
            <a:ext cx="3967163" cy="1295400"/>
          </a:xfrm>
          <a:prstGeom prst="rect">
            <a:avLst/>
          </a:prstGeom>
          <a:noFill/>
        </p:spPr>
      </p:pic>
      <p:pic>
        <p:nvPicPr>
          <p:cNvPr id="1029" name="Picture 5" descr="C:\Users\Mary\Documents\Research\DATA_FROZEN\COUNTS_Thymus1\Rplot150-2.png"/>
          <p:cNvPicPr>
            <a:picLocks noChangeAspect="1" noChangeArrowheads="1"/>
          </p:cNvPicPr>
          <p:nvPr/>
        </p:nvPicPr>
        <p:blipFill>
          <a:blip r:embed="rId9"/>
          <a:srcRect l="-1950" r="31377" b="72465"/>
          <a:stretch>
            <a:fillRect/>
          </a:stretch>
        </p:blipFill>
        <p:spPr bwMode="auto">
          <a:xfrm rot="16200000">
            <a:off x="5143501" y="3314700"/>
            <a:ext cx="3962401" cy="1295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28600" y="6172200"/>
            <a:ext cx="260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bin size is optimal?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13716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400x400          350x350          300x300          250x250       200x200      150x150            100x100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Rarefaction </a:t>
            </a:r>
            <a:r>
              <a:rPr lang="en-US" dirty="0" smtClean="0">
                <a:solidFill>
                  <a:schemeClr val="bg1"/>
                </a:solidFill>
              </a:rPr>
              <a:t>Curve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20000" y="609600"/>
          <a:ext cx="1524000" cy="354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727"/>
                <a:gridCol w="831273"/>
              </a:tblGrid>
              <a:tr h="46003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Area (mm2)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BINS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500x500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450x450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0.00035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400x400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0.00045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350x350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0.00062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300x300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0.00089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250x250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0.00139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200x200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0.00247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150x150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0.00555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100x100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0.0222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50x50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7495939" cy="322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4294144"/>
            <a:ext cx="4267200" cy="256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Community Matrix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66092"/>
          <a:stretch>
            <a:fillRect/>
          </a:stretch>
        </p:blipFill>
        <p:spPr bwMode="auto">
          <a:xfrm>
            <a:off x="2667000" y="793411"/>
            <a:ext cx="3657600" cy="606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9800" y="33487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CD25</a:t>
            </a:r>
            <a:endParaRPr lang="en-US" dirty="0"/>
          </a:p>
        </p:txBody>
      </p:sp>
      <p:pic>
        <p:nvPicPr>
          <p:cNvPr id="10" name="Content Placeholder 3" descr="PDGFRbclosest.png"/>
          <p:cNvPicPr>
            <a:picLocks noChangeAspect="1"/>
          </p:cNvPicPr>
          <p:nvPr/>
        </p:nvPicPr>
        <p:blipFill>
          <a:blip r:embed="rId3"/>
          <a:srcRect l="9088" t="4546" r="7952" b="6054"/>
          <a:stretch>
            <a:fillRect/>
          </a:stretch>
        </p:blipFill>
        <p:spPr>
          <a:xfrm>
            <a:off x="1219200" y="1066800"/>
            <a:ext cx="6816670" cy="5509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04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CellProfiler</a:t>
            </a:r>
            <a:r>
              <a:rPr lang="en-US" sz="2800" dirty="0" smtClean="0">
                <a:solidFill>
                  <a:schemeClr val="bg1"/>
                </a:solidFill>
              </a:rPr>
              <a:t> Results-Blood vessel marker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1825" t="6369" r="49493" b="52548"/>
          <a:stretch>
            <a:fillRect/>
          </a:stretch>
        </p:blipFill>
        <p:spPr bwMode="auto">
          <a:xfrm>
            <a:off x="76200" y="15240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/>
          <a:srcRect l="50912" t="6369" b="51168"/>
          <a:stretch>
            <a:fillRect/>
          </a:stretch>
        </p:blipFill>
        <p:spPr bwMode="auto">
          <a:xfrm>
            <a:off x="3581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1825" t="52017" r="50775" b="9152"/>
          <a:stretch>
            <a:fillRect/>
          </a:stretch>
        </p:blipFill>
        <p:spPr bwMode="auto">
          <a:xfrm>
            <a:off x="762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 l="50912" t="51115" b="7582"/>
          <a:stretch>
            <a:fillRect/>
          </a:stretch>
        </p:blipFill>
        <p:spPr bwMode="auto">
          <a:xfrm>
            <a:off x="36576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57400" y="16764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                                                               Yellow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                                                               Green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412468"/>
            <a:ext cx="740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CD11c     CD205     CD31      Claud34     Foxp3     K14      K5      </a:t>
            </a:r>
            <a:r>
              <a:rPr lang="en-US" dirty="0" err="1" smtClean="0">
                <a:solidFill>
                  <a:schemeClr val="bg1"/>
                </a:solidFill>
              </a:rPr>
              <a:t>PDGFRb</a:t>
            </a:r>
            <a:r>
              <a:rPr lang="en-US" dirty="0" smtClean="0">
                <a:solidFill>
                  <a:schemeClr val="bg1"/>
                </a:solidFill>
              </a:rPr>
              <a:t>      UEA1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 l="1977" t="48958" r="51171" b="9375"/>
          <a:stretch>
            <a:fillRect/>
          </a:stretch>
        </p:blipFill>
        <p:spPr bwMode="auto">
          <a:xfrm>
            <a:off x="7010400" y="457200"/>
            <a:ext cx="2057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0102" r="50000" b="52859"/>
          <a:stretch>
            <a:fillRect/>
          </a:stretch>
        </p:blipFill>
        <p:spPr bwMode="auto">
          <a:xfrm>
            <a:off x="6858000" y="3352800"/>
            <a:ext cx="2133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49414" t="3125" b="52083"/>
          <a:stretch>
            <a:fillRect/>
          </a:stretch>
        </p:blipFill>
        <p:spPr bwMode="auto">
          <a:xfrm>
            <a:off x="6858000" y="5029200"/>
            <a:ext cx="2133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 l="50586" t="48958" b="9375"/>
          <a:stretch>
            <a:fillRect/>
          </a:stretch>
        </p:blipFill>
        <p:spPr bwMode="auto">
          <a:xfrm>
            <a:off x="6934200" y="1911212"/>
            <a:ext cx="2133600" cy="14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Rplot02K14.png"/>
          <p:cNvPicPr>
            <a:picLocks noChangeAspect="1"/>
          </p:cNvPicPr>
          <p:nvPr/>
        </p:nvPicPr>
        <p:blipFill>
          <a:blip r:embed="rId3"/>
          <a:srcRect l="1186" t="1654" r="10226" b="64964"/>
          <a:stretch>
            <a:fillRect/>
          </a:stretch>
        </p:blipFill>
        <p:spPr>
          <a:xfrm rot="5400000">
            <a:off x="2688383" y="2493218"/>
            <a:ext cx="6248399" cy="187156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514600" y="304800"/>
            <a:ext cx="2057400" cy="6248400"/>
            <a:chOff x="2590800" y="563350"/>
            <a:chExt cx="2133600" cy="6294650"/>
          </a:xfrm>
        </p:grpSpPr>
        <p:grpSp>
          <p:nvGrpSpPr>
            <p:cNvPr id="12" name="Group 17"/>
            <p:cNvGrpSpPr/>
            <p:nvPr/>
          </p:nvGrpSpPr>
          <p:grpSpPr>
            <a:xfrm>
              <a:off x="2666999" y="563350"/>
              <a:ext cx="2057401" cy="6294649"/>
              <a:chOff x="1676399" y="206498"/>
              <a:chExt cx="2286002" cy="6816537"/>
            </a:xfrm>
          </p:grpSpPr>
          <p:pic>
            <p:nvPicPr>
              <p:cNvPr id="30" name="Picture 29" descr="Rplotgraph.png"/>
              <p:cNvPicPr>
                <a:picLocks noChangeAspect="1"/>
              </p:cNvPicPr>
              <p:nvPr/>
            </p:nvPicPr>
            <p:blipFill>
              <a:blip r:embed="rId4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31" name="Picture 30" descr="Rplotgraph.png"/>
              <p:cNvPicPr>
                <a:picLocks noChangeAspect="1"/>
              </p:cNvPicPr>
              <p:nvPr/>
            </p:nvPicPr>
            <p:blipFill>
              <a:blip r:embed="rId4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2" name="Picture 31" descr="Rplotgraph.png"/>
              <p:cNvPicPr>
                <a:picLocks noChangeAspect="1"/>
              </p:cNvPicPr>
              <p:nvPr/>
            </p:nvPicPr>
            <p:blipFill>
              <a:blip r:embed="rId4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3" name="Picture 32" descr="Rplotgraph.png"/>
              <p:cNvPicPr>
                <a:picLocks noChangeAspect="1"/>
              </p:cNvPicPr>
              <p:nvPr/>
            </p:nvPicPr>
            <p:blipFill>
              <a:blip r:embed="rId4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2247986" y="29085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2204797" y="13083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247986" y="43890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 rot="16200000">
              <a:off x="2247986" y="60654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</p:grpSp>
      <p:pic>
        <p:nvPicPr>
          <p:cNvPr id="34" name="Picture 33" descr="Rplot01.png"/>
          <p:cNvPicPr>
            <a:picLocks noChangeAspect="1"/>
          </p:cNvPicPr>
          <p:nvPr/>
        </p:nvPicPr>
        <p:blipFill>
          <a:blip r:embed="rId5"/>
          <a:srcRect l="1592" t="1363" r="11577" b="64566"/>
          <a:stretch>
            <a:fillRect/>
          </a:stretch>
        </p:blipFill>
        <p:spPr>
          <a:xfrm rot="5400000">
            <a:off x="-1638302" y="2400301"/>
            <a:ext cx="6248401" cy="20574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010400" y="17526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086600" y="381000"/>
            <a:ext cx="1905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086600" y="4724400"/>
            <a:ext cx="1905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858000" y="6324600"/>
            <a:ext cx="2133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429047" y="46482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7429047" y="62762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7467600" y="16764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6386313" y="2520260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6378176" y="1068063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5" name="Rectangle 44"/>
          <p:cNvSpPr/>
          <p:nvPr/>
        </p:nvSpPr>
        <p:spPr>
          <a:xfrm>
            <a:off x="7086600" y="32004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467600" y="31520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6386313" y="41003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386313" y="58529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C:\Users\Mary\Documents\Research\Other\Island im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7"/>
            <a:ext cx="5334000" cy="290036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 l="52772" t="27337" r="18971" b="43944"/>
          <a:stretch>
            <a:fillRect/>
          </a:stretch>
        </p:blipFill>
        <p:spPr bwMode="auto">
          <a:xfrm>
            <a:off x="5334001" y="76199"/>
            <a:ext cx="3810000" cy="289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2963154"/>
          <a:ext cx="9144000" cy="389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3723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Ecosystem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Organ-Thymus</a:t>
                      </a:r>
                      <a:endParaRPr lang="en-US" dirty="0"/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Do species aggregate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 is distribution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Beyond regional organization,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re cells in the thymus organized a certain way?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is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diversity distributed across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the community?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patterns of organization consistent throughout the thymus? Between individuals?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706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or addition of a species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affect organization?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 does a wild-type organ differ from a mutant?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iseased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organ?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there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keystone species?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of a cell type affect organization?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5051" b="5717"/>
          <a:stretch>
            <a:fillRect/>
          </a:stretch>
        </p:blipFill>
        <p:spPr bwMode="auto">
          <a:xfrm>
            <a:off x="308187" y="1371600"/>
            <a:ext cx="8454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9" y="4111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4" name="Straight Connector 53"/>
          <p:cNvCxnSpPr/>
          <p:nvPr/>
        </p:nvCxnSpPr>
        <p:spPr>
          <a:xfrm rot="16200000" flipH="1">
            <a:off x="952498" y="3695699"/>
            <a:ext cx="35814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2857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4762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14400" y="17526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5717"/>
          <a:stretch>
            <a:fillRect/>
          </a:stretch>
        </p:blipFill>
        <p:spPr bwMode="auto">
          <a:xfrm>
            <a:off x="308187" y="1752600"/>
            <a:ext cx="845481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8" y="4492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16764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3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3429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5181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5334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5181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5029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953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5257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3048000"/>
            <a:ext cx="1981200" cy="266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4191000"/>
            <a:ext cx="19050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3276600"/>
            <a:ext cx="1828800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4343400"/>
            <a:ext cx="1828800" cy="1905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981" t="5970" r="839" b="5971"/>
          <a:stretch>
            <a:fillRect/>
          </a:stretch>
        </p:blipFill>
        <p:spPr bwMode="auto">
          <a:xfrm>
            <a:off x="0" y="978911"/>
            <a:ext cx="9144000" cy="461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476127" y="46566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O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79812" y="4622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O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32212" y="44819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O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84611" y="44705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O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161927" y="434470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O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4327" y="43518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O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518011" y="3860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O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36748" y="41232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O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71527" y="4705473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O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016169" y="4759369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O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152527" y="45804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O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338590" y="45581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O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503883" y="4668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M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7568" y="49398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M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826305" y="49734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M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372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M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23346" y="5079534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M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375746" y="4482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M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494483" y="5098496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M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6468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M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50568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M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002968" y="4863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M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21705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M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366346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M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4586130" y="507071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S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38530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4924593" y="44577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50769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S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5229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S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348130" y="44914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S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534193" y="49149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S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5704214" y="495198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S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5818143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C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75352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S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6186330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S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372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S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5376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C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6900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C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813552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S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019721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C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172121" y="4837309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C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342143" y="51058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C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586783" y="5120996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C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646942" y="48772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C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7861116" y="51058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 C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29557" y="5148383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 C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214005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C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24984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C</a:t>
            </a:r>
            <a:endParaRPr lang="en-US" sz="1000" dirty="0"/>
          </a:p>
        </p:txBody>
      </p:sp>
      <p:cxnSp>
        <p:nvCxnSpPr>
          <p:cNvPr id="51" name="Straight Connector 50"/>
          <p:cNvCxnSpPr/>
          <p:nvPr/>
        </p:nvCxnSpPr>
        <p:spPr>
          <a:xfrm rot="16200000" flipH="1">
            <a:off x="914401" y="3608789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2971800" y="35814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4953000" y="3761188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91200" y="11703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9600" y="1752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OUTER                                     MEDULLA                  SUBCAPSULE                CORTEX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6230" r="4028" b="5305"/>
          <a:stretch>
            <a:fillRect/>
          </a:stretch>
        </p:blipFill>
        <p:spPr bwMode="auto">
          <a:xfrm>
            <a:off x="0" y="747539"/>
            <a:ext cx="9144000" cy="473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503768" y="43899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726047" y="436666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O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16607" y="4517395"/>
            <a:ext cx="761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M2S1  O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074037" y="45030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O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060779" y="44661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26437" y="43506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O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341968" y="46185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27378" y="4568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229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753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0047" y="4379353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70482" y="4430707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M1S1C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606852" y="44467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C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0743" y="43528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M1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11653" y="42943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C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60195" y="44749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55786" y="44836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408186" y="45960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93596" y="47797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789186" y="47035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163864" y="45149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316264" y="34530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974596" y="44436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5629354" y="46722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M1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443944" y="4667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M1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5254676" y="4291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5095955" y="43771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M1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906686" y="45149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6" y="3959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664254" y="38291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C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4503037" y="3829145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O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627828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6125885" y="4721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40476" y="4672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824945" y="4286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510744" y="46819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663145" y="4062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M2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77867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96408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15967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3489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4974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6498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845476" y="47435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81871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347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339544" y="4657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M2</a:t>
            </a:r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919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2" name="Straight Connector 51"/>
          <p:cNvCxnSpPr/>
          <p:nvPr/>
        </p:nvCxnSpPr>
        <p:spPr>
          <a:xfrm rot="16200000" flipH="1">
            <a:off x="838201" y="36576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3276600" y="37338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5181600" y="38100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1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Isosceles Triangle 67"/>
          <p:cNvSpPr/>
          <p:nvPr/>
        </p:nvSpPr>
        <p:spPr>
          <a:xfrm>
            <a:off x="762000" y="4038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Connected Component Labeling-Mutant1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8785" t="21833" r="66032" b="18750"/>
          <a:stretch>
            <a:fillRect/>
          </a:stretch>
        </p:blipFill>
        <p:spPr bwMode="auto">
          <a:xfrm>
            <a:off x="5334000" y="838200"/>
            <a:ext cx="2162034" cy="579424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9" name="Picture 8"/>
          <p:cNvPicPr/>
          <p:nvPr/>
        </p:nvPicPr>
        <p:blipFill>
          <a:blip r:embed="rId4"/>
          <a:srcRect l="1825" t="8221" r="5325" b="59236"/>
          <a:stretch>
            <a:fillRect/>
          </a:stretch>
        </p:blipFill>
        <p:spPr bwMode="auto">
          <a:xfrm rot="16200000">
            <a:off x="-838201" y="2590800"/>
            <a:ext cx="5791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 l="9371" t="21875" r="64641" b="15625"/>
          <a:stretch>
            <a:fillRect/>
          </a:stretch>
        </p:blipFill>
        <p:spPr bwMode="auto">
          <a:xfrm>
            <a:off x="3235498" y="838199"/>
            <a:ext cx="2100884" cy="579120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Labeling-WT1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137" t="21887" r="67038" b="19186"/>
          <a:stretch>
            <a:fillRect/>
          </a:stretch>
        </p:blipFill>
        <p:spPr bwMode="auto">
          <a:xfrm>
            <a:off x="3276600" y="990600"/>
            <a:ext cx="24529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470" t="22917" r="68155" b="18750"/>
          <a:stretch>
            <a:fillRect/>
          </a:stretch>
        </p:blipFill>
        <p:spPr bwMode="auto">
          <a:xfrm>
            <a:off x="5791200" y="973931"/>
            <a:ext cx="22098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7" name="Picture 6"/>
          <p:cNvPicPr/>
          <p:nvPr/>
        </p:nvPicPr>
        <p:blipFill>
          <a:blip r:embed="rId5"/>
          <a:srcRect l="2183" t="6051" r="9480" b="61783"/>
          <a:stretch>
            <a:fillRect/>
          </a:stretch>
        </p:blipFill>
        <p:spPr bwMode="auto">
          <a:xfrm rot="16200000">
            <a:off x="-784836" y="2537436"/>
            <a:ext cx="5638800" cy="239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Rplotmuant.png"/>
          <p:cNvPicPr>
            <a:picLocks noGrp="1" noChangeAspect="1"/>
          </p:cNvPicPr>
          <p:nvPr>
            <p:ph idx="1"/>
          </p:nvPr>
        </p:nvPicPr>
        <p:blipFill>
          <a:blip r:embed="rId2"/>
          <a:srcRect l="10577" t="13469" r="62979" b="17503"/>
          <a:stretch>
            <a:fillRect/>
          </a:stretch>
        </p:blipFill>
        <p:spPr>
          <a:xfrm>
            <a:off x="3505200" y="0"/>
            <a:ext cx="2453268" cy="5029200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027" name="Picture 3" descr="E:\Rplot02M1.png"/>
          <p:cNvPicPr>
            <a:picLocks noChangeAspect="1" noChangeArrowheads="1"/>
          </p:cNvPicPr>
          <p:nvPr/>
        </p:nvPicPr>
        <p:blipFill>
          <a:blip r:embed="rId3"/>
          <a:srcRect l="8418" t="15468" r="62655" b="14316"/>
          <a:stretch>
            <a:fillRect/>
          </a:stretch>
        </p:blipFill>
        <p:spPr bwMode="auto">
          <a:xfrm>
            <a:off x="533400" y="0"/>
            <a:ext cx="2819400" cy="53744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9" name="Picture 8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4258407" y="2294792"/>
            <a:ext cx="6799385" cy="2209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l="4079" t="83865" r="57170" b="7621"/>
          <a:stretch>
            <a:fillRect/>
          </a:stretch>
        </p:blipFill>
        <p:spPr bwMode="auto">
          <a:xfrm>
            <a:off x="0" y="5029200"/>
            <a:ext cx="73914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t="83072" r="63656" b="8464"/>
          <a:stretch>
            <a:fillRect/>
          </a:stretch>
        </p:blipFill>
        <p:spPr bwMode="auto">
          <a:xfrm>
            <a:off x="381000" y="6019800"/>
            <a:ext cx="8763000" cy="83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1676400" y="457200"/>
            <a:ext cx="6188649" cy="4953000"/>
            <a:chOff x="1676400" y="457200"/>
            <a:chExt cx="6188649" cy="4953000"/>
          </a:xfrm>
        </p:grpSpPr>
        <p:pic>
          <p:nvPicPr>
            <p:cNvPr id="2050" name="Picture 2" descr="E:\RplotOuterM.png"/>
            <p:cNvPicPr>
              <a:picLocks noChangeAspect="1" noChangeArrowheads="1"/>
            </p:cNvPicPr>
            <p:nvPr/>
          </p:nvPicPr>
          <p:blipFill>
            <a:blip r:embed="rId3"/>
            <a:srcRect l="15051" t="23169" r="60637" b="18228"/>
            <a:stretch>
              <a:fillRect/>
            </a:stretch>
          </p:blipFill>
          <p:spPr bwMode="auto">
            <a:xfrm>
              <a:off x="5473148" y="762000"/>
              <a:ext cx="2391901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Picture 3" descr="E:\Rplot02Inner M.png"/>
            <p:cNvPicPr>
              <a:picLocks noChangeAspect="1" noChangeArrowheads="1"/>
            </p:cNvPicPr>
            <p:nvPr/>
          </p:nvPicPr>
          <p:blipFill>
            <a:blip r:embed="rId4"/>
            <a:srcRect l="15050" t="21380" r="61795" b="16878"/>
            <a:stretch>
              <a:fillRect/>
            </a:stretch>
          </p:blipFill>
          <p:spPr bwMode="auto">
            <a:xfrm>
              <a:off x="3501888" y="685800"/>
              <a:ext cx="2136912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/>
            <a:srcRect l="1757" t="4167" r="9810" b="64583"/>
            <a:stretch>
              <a:fillRect/>
            </a:stretch>
          </p:blipFill>
          <p:spPr bwMode="auto">
            <a:xfrm rot="16200000">
              <a:off x="221148" y="1912452"/>
              <a:ext cx="4891703" cy="198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 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5" name="Group 8"/>
          <p:cNvGrpSpPr/>
          <p:nvPr/>
        </p:nvGrpSpPr>
        <p:grpSpPr>
          <a:xfrm>
            <a:off x="1676400" y="762000"/>
            <a:ext cx="6188649" cy="4953000"/>
            <a:chOff x="1676400" y="457200"/>
            <a:chExt cx="6188649" cy="4953000"/>
          </a:xfrm>
        </p:grpSpPr>
        <p:pic>
          <p:nvPicPr>
            <p:cNvPr id="2050" name="Picture 2" descr="E:\RplotOuterM.png"/>
            <p:cNvPicPr>
              <a:picLocks noChangeAspect="1" noChangeArrowheads="1"/>
            </p:cNvPicPr>
            <p:nvPr/>
          </p:nvPicPr>
          <p:blipFill>
            <a:blip r:embed="rId3"/>
            <a:srcRect l="15051" t="23169" r="60637" b="18228"/>
            <a:stretch>
              <a:fillRect/>
            </a:stretch>
          </p:blipFill>
          <p:spPr bwMode="auto">
            <a:xfrm>
              <a:off x="5473148" y="762000"/>
              <a:ext cx="2391901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Picture 3" descr="E:\Rplot02Inner M.png"/>
            <p:cNvPicPr>
              <a:picLocks noChangeAspect="1" noChangeArrowheads="1"/>
            </p:cNvPicPr>
            <p:nvPr/>
          </p:nvPicPr>
          <p:blipFill>
            <a:blip r:embed="rId4"/>
            <a:srcRect l="15050" t="21380" r="61795" b="16878"/>
            <a:stretch>
              <a:fillRect/>
            </a:stretch>
          </p:blipFill>
          <p:spPr bwMode="auto">
            <a:xfrm>
              <a:off x="3501888" y="685800"/>
              <a:ext cx="2136912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/>
            <a:srcRect l="1757" t="4167" r="9810" b="64583"/>
            <a:stretch>
              <a:fillRect/>
            </a:stretch>
          </p:blipFill>
          <p:spPr bwMode="auto">
            <a:xfrm rot="16200000">
              <a:off x="221148" y="1912452"/>
              <a:ext cx="4891703" cy="198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9" name="Rectangle 8"/>
          <p:cNvSpPr/>
          <p:nvPr/>
        </p:nvSpPr>
        <p:spPr>
          <a:xfrm>
            <a:off x="6096000" y="1295400"/>
            <a:ext cx="8382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4400" y="5638800"/>
            <a:ext cx="1784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CCL   Average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WT           Mutant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3.95          5.84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600" y="5726668"/>
            <a:ext cx="15198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 Manual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WT      Mutant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1-2          5.84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6019800"/>
          </a:xfrm>
        </p:spPr>
        <p:txBody>
          <a:bodyPr>
            <a:normAutofit fontScale="85000" lnSpcReduction="20000"/>
          </a:bodyPr>
          <a:lstStyle/>
          <a:p>
            <a:endParaRPr lang="en-US" sz="3900" dirty="0" smtClean="0">
              <a:solidFill>
                <a:schemeClr val="bg1"/>
              </a:solidFill>
            </a:endParaRPr>
          </a:p>
          <a:p>
            <a:r>
              <a:rPr lang="en-US" sz="3900" dirty="0" smtClean="0">
                <a:solidFill>
                  <a:schemeClr val="bg1"/>
                </a:solidFill>
              </a:rPr>
              <a:t>Essential for proper immune system function  </a:t>
            </a:r>
          </a:p>
          <a:p>
            <a:pPr lvl="1"/>
            <a:r>
              <a:rPr lang="en-US" sz="3500" dirty="0" smtClean="0">
                <a:solidFill>
                  <a:schemeClr val="bg1"/>
                </a:solidFill>
              </a:rPr>
              <a:t>Programs T cells 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marL="393700" lvl="1" indent="-393700">
              <a:buFont typeface="Arial" pitchFamily="34" charset="0"/>
              <a:buChar char="•"/>
            </a:pPr>
            <a:r>
              <a:rPr lang="en-US" sz="3900" dirty="0" smtClean="0">
                <a:solidFill>
                  <a:schemeClr val="bg1"/>
                </a:solidFill>
              </a:rPr>
              <a:t>Loss of functional </a:t>
            </a:r>
            <a:r>
              <a:rPr lang="en-US" sz="3900" dirty="0" err="1" smtClean="0">
                <a:solidFill>
                  <a:schemeClr val="bg1"/>
                </a:solidFill>
              </a:rPr>
              <a:t>thymic</a:t>
            </a:r>
            <a:r>
              <a:rPr lang="en-US" sz="3900" dirty="0" smtClean="0">
                <a:solidFill>
                  <a:schemeClr val="bg1"/>
                </a:solidFill>
              </a:rPr>
              <a:t> activity = reduced functional T cell output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Susceptibility to diseases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Autoimmunity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Why is the thymus important?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3250" name="Picture 2" descr="Biking in Style Ponderings &amp; Miscellany 5 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95248"/>
            <a:ext cx="1676400" cy="1362752"/>
          </a:xfrm>
          <a:prstGeom prst="rect">
            <a:avLst/>
          </a:prstGeom>
          <a:noFill/>
        </p:spPr>
      </p:pic>
      <p:pic>
        <p:nvPicPr>
          <p:cNvPr id="7" name="Picture 4" descr="http://ts3.mm.bing.net/th?id=HN.608007257141284170&amp;pid=15.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807559"/>
            <a:ext cx="2743200" cy="30504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Thymus Cell Types and Migratory Pathway of T cells</a:t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(Adult WT Thymus)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1682" name="Picture 2" descr="http://dev.biologists.org/content/138/18/3865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24574" b="26277"/>
          <a:stretch>
            <a:fillRect/>
          </a:stretch>
        </p:blipFill>
        <p:spPr bwMode="auto">
          <a:xfrm>
            <a:off x="2667000" y="1138178"/>
            <a:ext cx="6400800" cy="57198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U-Turn Arrow 5"/>
          <p:cNvSpPr/>
          <p:nvPr/>
        </p:nvSpPr>
        <p:spPr>
          <a:xfrm flipH="1">
            <a:off x="3962400" y="1295400"/>
            <a:ext cx="3581400" cy="2667000"/>
          </a:xfrm>
          <a:prstGeom prst="uturnArrow">
            <a:avLst>
              <a:gd name="adj1" fmla="val 7690"/>
              <a:gd name="adj2" fmla="val 25000"/>
              <a:gd name="adj3" fmla="val 20274"/>
              <a:gd name="adj4" fmla="val 74608"/>
              <a:gd name="adj5" fmla="val 10000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 l="52772" t="23958" r="15870" b="42708"/>
          <a:stretch>
            <a:fillRect/>
          </a:stretch>
        </p:blipFill>
        <p:spPr bwMode="auto">
          <a:xfrm>
            <a:off x="0" y="2819400"/>
            <a:ext cx="2440781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ame 8"/>
          <p:cNvSpPr/>
          <p:nvPr/>
        </p:nvSpPr>
        <p:spPr>
          <a:xfrm>
            <a:off x="1066800" y="2819400"/>
            <a:ext cx="609600" cy="609600"/>
          </a:xfrm>
          <a:prstGeom prst="fram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 flipH="1" flipV="1">
            <a:off x="1333500" y="1485900"/>
            <a:ext cx="16764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419100" y="4610100"/>
            <a:ext cx="35052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Overview of Methods-Identifying and analyzing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3" descr="Figure examples.jpg"/>
          <p:cNvPicPr>
            <a:picLocks noGrp="1"/>
          </p:cNvPicPr>
          <p:nvPr>
            <p:ph sz="half" idx="2"/>
          </p:nvPr>
        </p:nvPicPr>
        <p:blipFill>
          <a:blip r:embed="rId3" cstate="print"/>
          <a:srcRect t="13636" r="76744" b="13636"/>
          <a:stretch>
            <a:fillRect/>
          </a:stretch>
        </p:blipFill>
        <p:spPr>
          <a:xfrm>
            <a:off x="0" y="1905000"/>
            <a:ext cx="1524000" cy="3657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2" descr="E:\P63_3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741" t="8300" r="56212" b="6629"/>
          <a:stretch>
            <a:fillRect/>
          </a:stretch>
        </p:blipFill>
        <p:spPr bwMode="auto">
          <a:xfrm>
            <a:off x="5195771" y="2286000"/>
            <a:ext cx="2195629" cy="2971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7200" y="990600"/>
            <a:ext cx="817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Step 1                             Step 2                              Step 3                                              Step 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219200"/>
            <a:ext cx="21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Cut sections  and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stain with antibodies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219200"/>
            <a:ext cx="173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Take pictures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with microscope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1219200"/>
            <a:ext cx="3524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Recreate section and perform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cell counts in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8544" y="1219200"/>
            <a:ext cx="16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Perform spatial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24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rcRect l="7520" t="5699" r="82879" b="8829"/>
          <a:stretch>
            <a:fillRect/>
          </a:stretch>
        </p:blipFill>
        <p:spPr>
          <a:xfrm>
            <a:off x="3647303" y="2133600"/>
            <a:ext cx="1077097" cy="42640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276600" y="36576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6" descr="RplotFrozenThymus2_K3_250_all.png"/>
          <p:cNvPicPr>
            <a:picLocks noChangeAspect="1"/>
          </p:cNvPicPr>
          <p:nvPr/>
        </p:nvPicPr>
        <p:blipFill>
          <a:blip r:embed="rId6"/>
          <a:srcRect r="3924" b="78147"/>
          <a:stretch>
            <a:fillRect/>
          </a:stretch>
        </p:blipFill>
        <p:spPr>
          <a:xfrm rot="5400000">
            <a:off x="6021129" y="3732471"/>
            <a:ext cx="4515525" cy="860583"/>
          </a:xfrm>
          <a:prstGeom prst="rect">
            <a:avLst/>
          </a:prstGeom>
        </p:spPr>
      </p:pic>
      <p:pic>
        <p:nvPicPr>
          <p:cNvPr id="18" name="Content Placeholder 4"/>
          <p:cNvPicPr>
            <a:picLocks/>
          </p:cNvPicPr>
          <p:nvPr/>
        </p:nvPicPr>
        <p:blipFill>
          <a:blip r:embed="rId7"/>
          <a:srcRect l="46061" t="22432" r="37840" b="57155"/>
          <a:stretch>
            <a:fillRect/>
          </a:stretch>
        </p:blipFill>
        <p:spPr>
          <a:xfrm>
            <a:off x="1676400" y="34290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0" name="Straight Arrow Connector 19"/>
          <p:cNvCxnSpPr/>
          <p:nvPr/>
        </p:nvCxnSpPr>
        <p:spPr>
          <a:xfrm>
            <a:off x="7391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6"/>
          <p:cNvPicPr>
            <a:picLocks/>
          </p:cNvPicPr>
          <p:nvPr/>
        </p:nvPicPr>
        <p:blipFill rotWithShape="1">
          <a:blip r:embed="rId8"/>
          <a:srcRect l="29115" t="20890" r="57267" b="56744"/>
          <a:stretch/>
        </p:blipFill>
        <p:spPr>
          <a:xfrm rot="10800000">
            <a:off x="1676400" y="2179971"/>
            <a:ext cx="1600200" cy="13252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Content Placeholder 6"/>
          <p:cNvPicPr>
            <a:picLocks/>
          </p:cNvPicPr>
          <p:nvPr/>
        </p:nvPicPr>
        <p:blipFill rotWithShape="1">
          <a:blip r:embed="rId8"/>
          <a:srcRect l="48047" t="43256" r="35251" b="34686"/>
          <a:stretch/>
        </p:blipFill>
        <p:spPr>
          <a:xfrm rot="10800000">
            <a:off x="1676400" y="48006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Cell markers included in analysis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2" descr="http://dev.biologists.org/content/138/18/3865/F1.large.jpg"/>
          <p:cNvPicPr>
            <a:picLocks noChangeAspect="1" noChangeArrowheads="1"/>
          </p:cNvPicPr>
          <p:nvPr/>
        </p:nvPicPr>
        <p:blipFill>
          <a:blip r:embed="rId3"/>
          <a:srcRect l="5556" t="24574" r="3704" b="26277"/>
          <a:stretch>
            <a:fillRect/>
          </a:stretch>
        </p:blipFill>
        <p:spPr bwMode="auto">
          <a:xfrm>
            <a:off x="5334000" y="1961771"/>
            <a:ext cx="3733800" cy="36770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 l="1977" t="23958" r="59956" b="28125"/>
          <a:stretch>
            <a:fillRect/>
          </a:stretch>
        </p:blipFill>
        <p:spPr bwMode="auto">
          <a:xfrm>
            <a:off x="76200" y="1600200"/>
            <a:ext cx="5257800" cy="422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75225</TotalTime>
  <Words>4652</Words>
  <Application>Microsoft Office PowerPoint</Application>
  <PresentationFormat>On-screen Show (4:3)</PresentationFormat>
  <Paragraphs>1008</Paragraphs>
  <Slides>59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K14-Blue  Claudin5-Green PDGFRb-Red  Foxp3-Purple  20x Lab Microscope Frozen Antibody Set 1</vt:lpstr>
      <vt:lpstr>Organization of Organs</vt:lpstr>
      <vt:lpstr>Cell Types in the Thymus</vt:lpstr>
      <vt:lpstr>How can we quantitatively evaluate organization of cell types in organs?</vt:lpstr>
      <vt:lpstr>Slide 5</vt:lpstr>
      <vt:lpstr>Background</vt:lpstr>
      <vt:lpstr>Thymus Cell Types and Migratory Pathway of T cells (Adult WT Thymus)</vt:lpstr>
      <vt:lpstr>Slide 8</vt:lpstr>
      <vt:lpstr>Cell markers included in analysis</vt:lpstr>
      <vt:lpstr>Slide 10</vt:lpstr>
      <vt:lpstr>K means Clustering</vt:lpstr>
      <vt:lpstr>K means clustering</vt:lpstr>
      <vt:lpstr>                               Clustering Results                                     K=4                   K=5                   K=10</vt:lpstr>
      <vt:lpstr>How is clustering being done?</vt:lpstr>
      <vt:lpstr>Comparing Clusters  </vt:lpstr>
      <vt:lpstr>Remove cell types-K14</vt:lpstr>
      <vt:lpstr>Slide 17</vt:lpstr>
      <vt:lpstr>Bray Curtis Dendrogram</vt:lpstr>
      <vt:lpstr>Slide 19</vt:lpstr>
      <vt:lpstr>Removal of a “Species”</vt:lpstr>
      <vt:lpstr>Slide 21</vt:lpstr>
      <vt:lpstr>Slide 22</vt:lpstr>
      <vt:lpstr>Slide 23</vt:lpstr>
      <vt:lpstr>Slide 24</vt:lpstr>
      <vt:lpstr>Slide 25</vt:lpstr>
      <vt:lpstr>Connected Component Labeling (CCL)</vt:lpstr>
      <vt:lpstr>Slide 27</vt:lpstr>
      <vt:lpstr>Connected Component Labeling-Mutant1</vt:lpstr>
      <vt:lpstr>Connected Component Labeling Results</vt:lpstr>
      <vt:lpstr>Conclusions </vt:lpstr>
      <vt:lpstr>Future Directions</vt:lpstr>
      <vt:lpstr>Acknowledgements</vt:lpstr>
      <vt:lpstr>Slide 33</vt:lpstr>
      <vt:lpstr>Mutant-Aire knockout</vt:lpstr>
      <vt:lpstr>Aire Mutant</vt:lpstr>
      <vt:lpstr>Slide 36</vt:lpstr>
      <vt:lpstr>Virtual Sections</vt:lpstr>
      <vt:lpstr>Combinations of Antibodies Finalized List-Frozen and Paraffin 7 cell types</vt:lpstr>
      <vt:lpstr>Combinations of Antibodies Finalized List-Frozen  11 cell types</vt:lpstr>
      <vt:lpstr>Size conversion (from pixels to mm)</vt:lpstr>
      <vt:lpstr>R</vt:lpstr>
      <vt:lpstr>Output from 2D histogram</vt:lpstr>
      <vt:lpstr>Standard Real Measurement of bin sizes</vt:lpstr>
      <vt:lpstr>Different bin sizes (K=4) </vt:lpstr>
      <vt:lpstr>Rarefaction Curve</vt:lpstr>
      <vt:lpstr>Community Matrix</vt:lpstr>
      <vt:lpstr>Slide 47</vt:lpstr>
      <vt:lpstr>How is clustering being done?</vt:lpstr>
      <vt:lpstr>Slide 49</vt:lpstr>
      <vt:lpstr>Bray Curtis</vt:lpstr>
      <vt:lpstr>Bray Curtis Dendrogram</vt:lpstr>
      <vt:lpstr>Slide 52</vt:lpstr>
      <vt:lpstr>Slide 53</vt:lpstr>
      <vt:lpstr>Connected Component Labeling-Mutant1</vt:lpstr>
      <vt:lpstr>Connected Component Labeling-WT1</vt:lpstr>
      <vt:lpstr>Slide 56</vt:lpstr>
      <vt:lpstr>Slide 57</vt:lpstr>
      <vt:lpstr>CCL results</vt:lpstr>
      <vt:lpstr>CCL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Rotation Overview</dc:title>
  <dc:creator>Mary</dc:creator>
  <cp:lastModifiedBy>Mary</cp:lastModifiedBy>
  <cp:revision>1538</cp:revision>
  <dcterms:created xsi:type="dcterms:W3CDTF">2012-10-25T15:49:04Z</dcterms:created>
  <dcterms:modified xsi:type="dcterms:W3CDTF">2015-03-12T14:33:15Z</dcterms:modified>
</cp:coreProperties>
</file>